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Arvo" panose="02000000000000000000" pitchFamily="2" charset="77"/>
      <p:regular r:id="rId44"/>
      <p:bold r:id="rId45"/>
      <p:italic r:id="rId46"/>
      <p:boldItalic r:id="rId47"/>
    </p:embeddedFont>
    <p:embeddedFont>
      <p:font typeface="Bodoni" pitchFamily="2" charset="0"/>
      <p:regular r:id="rId48"/>
      <p:bold r:id="rId49"/>
      <p:italic r:id="rId50"/>
      <p:boldItalic r:id="rId51"/>
    </p:embeddedFont>
    <p:embeddedFont>
      <p:font typeface="Ubuntu" panose="020B0504030602030204" pitchFamily="34" charset="0"/>
      <p:regular r:id="rId52"/>
      <p:bold r:id="rId53"/>
      <p:italic r:id="rId54"/>
      <p:boldItalic r:id="rId55"/>
    </p:embeddedFont>
    <p:embeddedFont>
      <p:font typeface="Ubuntu Light" panose="020F03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4"/>
    <p:restoredTop sz="80914"/>
  </p:normalViewPr>
  <p:slideViewPr>
    <p:cSldViewPr snapToGrid="0">
      <p:cViewPr varScale="1">
        <p:scale>
          <a:sx n="175" d="100"/>
          <a:sy n="175" d="100"/>
        </p:scale>
        <p:origin x="1112" y="176"/>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d20f10d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d20f10d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Hi everyone, I’m Emma and for my project I built an app that’s used to assess teams in transition.</a:t>
            </a:r>
            <a:endParaRPr/>
          </a:p>
          <a:p>
            <a:pPr marL="0" lvl="0" indent="0" algn="l" rtl="0">
              <a:spcBef>
                <a:spcPts val="0"/>
              </a:spcBef>
              <a:spcAft>
                <a:spcPts val="0"/>
              </a:spcAft>
              <a:buNone/>
            </a:pPr>
            <a:endParaRPr/>
          </a:p>
          <a:p>
            <a:pPr marL="0" lvl="0" indent="0" algn="l" rtl="0">
              <a:spcBef>
                <a:spcPts val="0"/>
              </a:spcBef>
              <a:spcAft>
                <a:spcPts val="0"/>
              </a:spcAft>
              <a:buNone/>
            </a:pPr>
            <a:r>
              <a:rPr lang="es"/>
              <a:t>Before I start I just want to thank all of the organizers of this event for putting this on, what you’ve done with it these last two years is amazing.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d20f10d2e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d20f10d2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 then assigned each cluster a name</a:t>
            </a:r>
            <a:endParaRPr/>
          </a:p>
          <a:p>
            <a:pPr marL="0" lvl="0" indent="0" algn="l" rtl="0">
              <a:spcBef>
                <a:spcPts val="0"/>
              </a:spcBef>
              <a:spcAft>
                <a:spcPts val="0"/>
              </a:spcAft>
              <a:buNone/>
            </a:pPr>
            <a:r>
              <a:rPr lang="es"/>
              <a:t>We have short outlets, long outlets, hit aheads, and then passing within the three point line which I called Attacking passes, and then finally swing passes.  And then each of these are repeated on the left side of the floor to make up the ten groups.</a:t>
            </a:r>
            <a:endParaRPr/>
          </a:p>
          <a:p>
            <a:pPr marL="0" lvl="0" indent="0" algn="l" rtl="0">
              <a:spcBef>
                <a:spcPts val="0"/>
              </a:spcBef>
              <a:spcAft>
                <a:spcPts val="0"/>
              </a:spcAft>
              <a:buNone/>
            </a:pPr>
            <a:endParaRPr/>
          </a:p>
          <a:p>
            <a:pPr marL="0" lvl="0" indent="0" algn="l" rtl="0">
              <a:spcBef>
                <a:spcPts val="0"/>
              </a:spcBef>
              <a:spcAft>
                <a:spcPts val="0"/>
              </a:spcAft>
              <a:buNone/>
            </a:pPr>
            <a:r>
              <a:rPr lang="es"/>
              <a:t>It’s definitely not perfect, but overall does a pretty good job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7d20f10d2e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7d20f10d2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Then for drives we have backcourt drives on the left side of the court, ¾ court drives on the left side of the court, and front court drives on the left side. Each of these three types of drives are also repeated on the right side of the floor to give us 6 types of drive. And then </a:t>
            </a:r>
            <a:r>
              <a:rPr lang="es">
                <a:solidFill>
                  <a:schemeClr val="dk1"/>
                </a:solidFill>
              </a:rPr>
              <a:t>we have short backcourt drives and </a:t>
            </a:r>
            <a:r>
              <a:rPr lang="es"/>
              <a:t>then finally full court drives.</a:t>
            </a:r>
            <a:endParaRPr/>
          </a:p>
          <a:p>
            <a:pPr marL="0" lvl="0" indent="0" algn="l" rtl="0">
              <a:spcBef>
                <a:spcPts val="0"/>
              </a:spcBef>
              <a:spcAft>
                <a:spcPts val="0"/>
              </a:spcAft>
              <a:buNone/>
            </a:pPr>
            <a:endParaRPr/>
          </a:p>
          <a:p>
            <a:pPr marL="0" lvl="0" indent="0" algn="l" rtl="0">
              <a:spcBef>
                <a:spcPts val="0"/>
              </a:spcBef>
              <a:spcAft>
                <a:spcPts val="0"/>
              </a:spcAft>
              <a:buNone/>
            </a:pPr>
            <a:r>
              <a:rPr lang="es"/>
              <a:t>The thing to remember with the drives is that these clusters are only based on their start and end locations, So the drives could actually be very different with respect to their complete paths. But for simplicity, this is how I grouped the drives.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7d20f10d2e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7d20f10d2e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Now I’ll go through some examples of how the dashboard can be used and insights that can be drawn. I’ll be going through a lot of charts pretty quickly but I wanted to give the broadest possible view into what you can do with it.</a:t>
            </a:r>
            <a:endParaRPr/>
          </a:p>
          <a:p>
            <a:pPr marL="0" lvl="0" indent="0" algn="l" rtl="0">
              <a:spcBef>
                <a:spcPts val="0"/>
              </a:spcBef>
              <a:spcAft>
                <a:spcPts val="0"/>
              </a:spcAft>
              <a:buNone/>
            </a:pPr>
            <a:endParaRPr/>
          </a:p>
          <a:p>
            <a:pPr marL="0" lvl="0" indent="0" algn="l" rtl="0">
              <a:spcBef>
                <a:spcPts val="0"/>
              </a:spcBef>
              <a:spcAft>
                <a:spcPts val="0"/>
              </a:spcAft>
              <a:buNone/>
            </a:pPr>
            <a:r>
              <a:rPr lang="es"/>
              <a:t>So one of the parts of the dashboard is looking at drive or pass locations. I’m going to show an example of how you can get a sense of a teams style of play based on their passing</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d20f10d2e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d20f10d2e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this is what the dashboard looks like</a:t>
            </a:r>
            <a:endParaRPr/>
          </a:p>
          <a:p>
            <a:pPr marL="0" lvl="0" indent="0" algn="l" rtl="0">
              <a:spcBef>
                <a:spcPts val="0"/>
              </a:spcBef>
              <a:spcAft>
                <a:spcPts val="0"/>
              </a:spcAft>
              <a:buNone/>
            </a:pPr>
            <a:r>
              <a:rPr lang="es"/>
              <a:t>On the left are a bunch of filters you can select to narrow down the passes you want to look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As an example, I’ll show all of Dallas’s passes the Western Conference finals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7e675f3fe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7e675f3fe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The white arrows represent passes during a possession where no shot was taken within the first 8 seconds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The red represents passes where the team scored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And blue represents passes where the team missed a shot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s"/>
              <a:t>You can also drill down to see passes made by a specific player or just off a defensive rebound or turnover.</a:t>
            </a:r>
            <a:endParaRPr/>
          </a:p>
          <a:p>
            <a:pPr marL="0" lvl="0" indent="0" algn="l" rtl="0">
              <a:spcBef>
                <a:spcPts val="0"/>
              </a:spcBef>
              <a:spcAft>
                <a:spcPts val="0"/>
              </a:spcAft>
              <a:buNone/>
            </a:pPr>
            <a:endParaRPr/>
          </a:p>
          <a:p>
            <a:pPr marL="0" lvl="0" indent="0" algn="l" rtl="0">
              <a:spcBef>
                <a:spcPts val="0"/>
              </a:spcBef>
              <a:spcAft>
                <a:spcPts val="0"/>
              </a:spcAft>
              <a:buNone/>
            </a:pPr>
            <a:r>
              <a:rPr lang="es"/>
              <a:t>For today, I’m just going to show how Dallas’s passing compares to Golden States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7e675f3fe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7e675f3f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this is the same visualization from the last slide</a:t>
            </a:r>
            <a:endParaRPr/>
          </a:p>
          <a:p>
            <a:pPr marL="0" lvl="0" indent="0" algn="l" rtl="0">
              <a:spcBef>
                <a:spcPts val="0"/>
              </a:spcBef>
              <a:spcAft>
                <a:spcPts val="0"/>
              </a:spcAft>
              <a:buNone/>
            </a:pPr>
            <a:r>
              <a:rPr lang="es"/>
              <a:t>And now comparing that to Golden State’s passes from the same games, you can see how differently these teams move the ball</a:t>
            </a:r>
            <a:endParaRPr/>
          </a:p>
          <a:p>
            <a:pPr marL="0" lvl="0" indent="0" algn="l" rtl="0">
              <a:spcBef>
                <a:spcPts val="0"/>
              </a:spcBef>
              <a:spcAft>
                <a:spcPts val="0"/>
              </a:spcAft>
              <a:buNone/>
            </a:pPr>
            <a:endParaRPr/>
          </a:p>
          <a:p>
            <a:pPr marL="0" lvl="0" indent="0" algn="l" rtl="0">
              <a:spcBef>
                <a:spcPts val="0"/>
              </a:spcBef>
              <a:spcAft>
                <a:spcPts val="0"/>
              </a:spcAft>
              <a:buNone/>
            </a:pPr>
            <a:r>
              <a:rPr lang="es"/>
              <a:t>Looking at the middle third of the court, Golden state has a lot more hit ahead passes where they’re pushing the ball up the court.</a:t>
            </a:r>
            <a:endParaRPr/>
          </a:p>
          <a:p>
            <a:pPr marL="0" lvl="0" indent="0" algn="l" rtl="0">
              <a:spcBef>
                <a:spcPts val="0"/>
              </a:spcBef>
              <a:spcAft>
                <a:spcPts val="0"/>
              </a:spcAft>
              <a:buNone/>
            </a:pPr>
            <a:r>
              <a:rPr lang="es"/>
              <a:t>And looking at the front court, Golden State also has significantly more passes inside the three point line. So once they’re getting to the front court, they’re attacking and kicking the ball out and then making an extra pass. This is already a known fact about how they play, but when you’re considering how hard it is to guard golden state over the course of a game, each one of these passes is another closeout and another rotation that the defense has to make just in the first 8 seconds. Whereas with Dallas, they’re not making the defense work as hard. </a:t>
            </a:r>
            <a:endParaRPr/>
          </a:p>
          <a:p>
            <a:pPr marL="0" lvl="0" indent="0" algn="l" rtl="0">
              <a:spcBef>
                <a:spcPts val="0"/>
              </a:spcBef>
              <a:spcAft>
                <a:spcPts val="0"/>
              </a:spcAft>
              <a:buNone/>
            </a:pPr>
            <a:r>
              <a:rPr lang="es">
                <a:solidFill>
                  <a:schemeClr val="dk1"/>
                </a:solidFill>
              </a:rPr>
              <a:t>I think this comparison shows the contrast in the two team’s styles and can give you some potential insight as to why Dallas has poor transition numbers.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7d20f10d2e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7d20f10d2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another way this app can be used is by comparing metrics to see how teams attack and produce their points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7d20f10d2e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7d20f10d2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For assessing passing, you can look at the number of defenders passed and the points per possession </a:t>
            </a:r>
            <a:endParaRPr/>
          </a:p>
          <a:p>
            <a:pPr marL="0" lvl="0" indent="0" algn="l" rtl="0">
              <a:spcBef>
                <a:spcPts val="0"/>
              </a:spcBef>
              <a:spcAft>
                <a:spcPts val="0"/>
              </a:spcAft>
              <a:buNone/>
            </a:pPr>
            <a:endParaRPr/>
          </a:p>
          <a:p>
            <a:pPr marL="0" lvl="0" indent="0" algn="l" rtl="0">
              <a:spcBef>
                <a:spcPts val="0"/>
              </a:spcBef>
              <a:spcAft>
                <a:spcPts val="0"/>
              </a:spcAft>
              <a:buNone/>
            </a:pPr>
            <a:r>
              <a:rPr lang="es"/>
              <a:t>For assessing drives, you can look at those along with the speed and whether there was a paint touch</a:t>
            </a:r>
            <a:endParaRPr/>
          </a:p>
          <a:p>
            <a:pPr marL="0" lvl="0" indent="0" algn="l" rtl="0">
              <a:spcBef>
                <a:spcPts val="0"/>
              </a:spcBef>
              <a:spcAft>
                <a:spcPts val="0"/>
              </a:spcAft>
              <a:buNone/>
            </a:pPr>
            <a:endParaRPr/>
          </a:p>
          <a:p>
            <a:pPr marL="0" lvl="0" indent="0" algn="l" rtl="0">
              <a:spcBef>
                <a:spcPts val="0"/>
              </a:spcBef>
              <a:spcAft>
                <a:spcPts val="0"/>
              </a:spcAft>
              <a:buNone/>
            </a:pPr>
            <a:r>
              <a:rPr lang="es"/>
              <a:t>All of these can be broken down by team or by player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sz="1400">
                <a:solidFill>
                  <a:schemeClr val="dk1"/>
                </a:solidFill>
                <a:latin typeface="Ubuntu Light"/>
                <a:ea typeface="Ubuntu Light"/>
                <a:cs typeface="Ubuntu Light"/>
                <a:sym typeface="Ubuntu Light"/>
              </a:rPr>
              <a:t>PPP = (2*2FG + 3*3FG + 1.5*SF) / # of possessions</a:t>
            </a:r>
            <a:endParaRPr sz="1400">
              <a:solidFill>
                <a:schemeClr val="dk1"/>
              </a:solidFill>
              <a:latin typeface="Ubuntu Light"/>
              <a:ea typeface="Ubuntu Light"/>
              <a:cs typeface="Ubuntu Light"/>
              <a:sym typeface="Ubuntu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7d20f10d2e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7d20f10d2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I’ll first start off with how teams attack using the pass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d20f10d2e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7d20f10d2e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Starting off with the idea of line breaking passes, you can compare the mean number of defenders passed per pass for each team.</a:t>
            </a:r>
            <a:endParaRPr/>
          </a:p>
          <a:p>
            <a:pPr marL="0" lvl="0" indent="0" algn="l" rtl="0">
              <a:spcBef>
                <a:spcPts val="0"/>
              </a:spcBef>
              <a:spcAft>
                <a:spcPts val="0"/>
              </a:spcAft>
              <a:buNone/>
            </a:pPr>
            <a:r>
              <a:rPr lang="es"/>
              <a:t>So taking all passes into consideration, we can see in the left chart that Golden State on average gains the most advantage on their passes and in the right chart that Boston makes the most number of transition passes.</a:t>
            </a:r>
            <a:endParaRPr/>
          </a:p>
          <a:p>
            <a:pPr marL="0" lvl="0" indent="0" algn="l" rtl="0">
              <a:spcBef>
                <a:spcPts val="0"/>
              </a:spcBef>
              <a:spcAft>
                <a:spcPts val="0"/>
              </a:spcAft>
              <a:buNone/>
            </a:pPr>
            <a:endParaRPr/>
          </a:p>
          <a:p>
            <a:pPr marL="0" lvl="0" indent="0" algn="l" rtl="0">
              <a:spcBef>
                <a:spcPts val="0"/>
              </a:spcBef>
              <a:spcAft>
                <a:spcPts val="0"/>
              </a:spcAft>
              <a:buNone/>
            </a:pPr>
            <a:r>
              <a:rPr lang="es"/>
              <a:t>The main type of pass where you’re really looking to pass the defense is with hit ahead passes,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42eb61d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a little bit about me, I grew watching and playing a bunch of sports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a:solidFill>
                  <a:schemeClr val="dk1"/>
                </a:solidFill>
              </a:rPr>
              <a:t>And I ended up playing 5 years of varsity basketball while at university, so I was really excited when I found out that this year’s data would be basketball data</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s"/>
              <a:t>And this year I finished my masters in computer science at Queen’s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d20f10d2e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d20f10d2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so we can look specifically at hit ahead passes, first on the right side of the court,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7d20f10d2e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7d20f10d2e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Golden state is by far the best at gaining an advantage, passing almost 2 defenders on each pass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7d20f10d2e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7d20f10d2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Looking now at hit aheads on the left side of the court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7d20f10d2e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7d20f10d2e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can see that golden state still leads, but they typically gain less of an advantage with passes on the left side of the court, passing just over 1 defender on average. </a:t>
            </a:r>
            <a:endParaRPr/>
          </a:p>
          <a:p>
            <a:pPr marL="0" lvl="0" indent="0" algn="l" rtl="0">
              <a:spcBef>
                <a:spcPts val="0"/>
              </a:spcBef>
              <a:spcAft>
                <a:spcPts val="0"/>
              </a:spcAft>
              <a:buNone/>
            </a:pPr>
            <a:endParaRPr/>
          </a:p>
          <a:p>
            <a:pPr marL="0" lvl="0" indent="0" algn="l" rtl="0">
              <a:spcBef>
                <a:spcPts val="0"/>
              </a:spcBef>
              <a:spcAft>
                <a:spcPts val="0"/>
              </a:spcAft>
              <a:buNone/>
            </a:pPr>
            <a:r>
              <a:rPr lang="es"/>
              <a:t>Overall, Dallas completes the fewest hit ahead passes. This was observed when we saw their pass locations, and is definitely one way that Dallas lacks pace in their play,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7d20f10d2e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7d20f10d2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You can also assess how much a team is scoring off of different types of passes by comparing their points per possession</a:t>
            </a:r>
            <a:endParaRPr/>
          </a:p>
          <a:p>
            <a:pPr marL="0" lvl="0" indent="0" algn="l" rtl="0">
              <a:spcBef>
                <a:spcPts val="0"/>
              </a:spcBef>
              <a:spcAft>
                <a:spcPts val="0"/>
              </a:spcAft>
              <a:buNone/>
            </a:pPr>
            <a:endParaRPr/>
          </a:p>
          <a:p>
            <a:pPr marL="0" lvl="0" indent="0" algn="l" rtl="0">
              <a:spcBef>
                <a:spcPts val="0"/>
              </a:spcBef>
              <a:spcAft>
                <a:spcPts val="0"/>
              </a:spcAft>
              <a:buNone/>
            </a:pPr>
            <a:r>
              <a:rPr lang="es"/>
              <a:t>Looking specifically at hit aheads on the right side of the court, miami actually scores at the highest rate </a:t>
            </a:r>
            <a:endParaRPr/>
          </a:p>
          <a:p>
            <a:pPr marL="0" lvl="0" indent="0" algn="l" rtl="0">
              <a:spcBef>
                <a:spcPts val="0"/>
              </a:spcBef>
              <a:spcAft>
                <a:spcPts val="0"/>
              </a:spcAft>
              <a:buClr>
                <a:schemeClr val="dk1"/>
              </a:buClr>
              <a:buSzPts val="1100"/>
              <a:buFont typeface="Arial"/>
              <a:buNone/>
            </a:pPr>
            <a:r>
              <a:rPr lang="es">
                <a:solidFill>
                  <a:schemeClr val="dk1"/>
                </a:solidFill>
              </a:rPr>
              <a:t>So Golden State passes the most defenders, but Miami actually looks to score more off of hit aheads, at least in the first 8 seconds.</a:t>
            </a:r>
            <a:endParaRPr/>
          </a:p>
          <a:p>
            <a:pPr marL="0" lvl="0" indent="0" algn="l" rtl="0">
              <a:spcBef>
                <a:spcPts val="0"/>
              </a:spcBef>
              <a:spcAft>
                <a:spcPts val="0"/>
              </a:spcAft>
              <a:buNone/>
            </a:pPr>
            <a:endParaRPr/>
          </a:p>
          <a:p>
            <a:pPr marL="0" lvl="0" indent="0" algn="l" rtl="0">
              <a:spcBef>
                <a:spcPts val="0"/>
              </a:spcBef>
              <a:spcAft>
                <a:spcPts val="0"/>
              </a:spcAft>
              <a:buNone/>
            </a:pPr>
            <a:r>
              <a:rPr lang="es"/>
              <a:t>You’ll notice that the points per possession here is lower than normal because I included possessions where no shot was taken in the calculation. For all of those possessions, the points scored is zero which skews it to be low. If you select ‘shot’ under Transition Outcome on the sidebar then this gives a non-skewed measure since it discounts possessions where no shots were taken. </a:t>
            </a:r>
            <a:endParaRPr/>
          </a:p>
          <a:p>
            <a:pPr marL="0" lvl="0" indent="0" algn="l" rtl="0">
              <a:spcBef>
                <a:spcPts val="0"/>
              </a:spcBef>
              <a:spcAft>
                <a:spcPts val="0"/>
              </a:spcAft>
              <a:buNone/>
            </a:pPr>
            <a:r>
              <a:rPr lang="es"/>
              <a:t>At times like in this example I like looking including all possessions because it gives a sense of how efficiently a team is scoring and also how often a team is looking to score. For example, if a team isn’t taking as many shots within the first 8 seconds as another team, unless they’re scoring much more efficiently when they do shoot, then their PPP will be lower.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d20f10d2e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d20f10d2e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Then comparing with left hit aheads, every team’s points per possession drops off, especially Miami’s. So if I was an opponent of Miami’s I would be really conscious of the fact that they’re looking to attack much more when they’re pushing the ball up the right side of the court than the left.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a:solidFill>
                  <a:schemeClr val="dk1"/>
                </a:solidFill>
              </a:rPr>
              <a:t>You can also dive into passing at the individual level but for the sake of time I’m going to move onto examples of assessing Drives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7d20f10d2e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7d20f10d2e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First starting at the Team level, </a:t>
            </a:r>
            <a:r>
              <a:rPr lang="es">
                <a:solidFill>
                  <a:schemeClr val="dk1"/>
                </a:solidFill>
              </a:rPr>
              <a:t>an important part of creating off the dribble is not only passing the defense but getting to the paint,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7d20f10d2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7d20f10d2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So this chart on the left compares the number paint touches per game for each team</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s"/>
              <a:t>Only 3 types of the drives I mentioned earlier have the possibility of ending in a paint touch so this chart here is broken down into those drives - so Front court drives on the left and right, and full court drives</a:t>
            </a:r>
            <a:endParaRPr/>
          </a:p>
          <a:p>
            <a:pPr marL="0" lvl="0" indent="0" algn="l" rtl="0">
              <a:spcBef>
                <a:spcPts val="0"/>
              </a:spcBef>
              <a:spcAft>
                <a:spcPts val="0"/>
              </a:spcAft>
              <a:buNone/>
            </a:pPr>
            <a:r>
              <a:rPr lang="es"/>
              <a:t>We can see that boston gets to the paint the most often on all three types of drives and each team gets to the paint more often on the right side of the court compared to the left</a:t>
            </a:r>
            <a:endParaRPr/>
          </a:p>
          <a:p>
            <a:pPr marL="0" lvl="0" indent="0" algn="l" rtl="0">
              <a:spcBef>
                <a:spcPts val="0"/>
              </a:spcBef>
              <a:spcAft>
                <a:spcPts val="0"/>
              </a:spcAft>
              <a:buNone/>
            </a:pPr>
            <a:endParaRPr/>
          </a:p>
          <a:p>
            <a:pPr marL="0" lvl="0" indent="0" algn="l" rtl="0">
              <a:spcBef>
                <a:spcPts val="0"/>
              </a:spcBef>
              <a:spcAft>
                <a:spcPts val="0"/>
              </a:spcAft>
              <a:buNone/>
            </a:pPr>
            <a:r>
              <a:rPr lang="es"/>
              <a:t>Another way you can</a:t>
            </a:r>
            <a:r>
              <a:rPr lang="es">
                <a:solidFill>
                  <a:schemeClr val="dk1"/>
                </a:solidFill>
              </a:rPr>
              <a:t> compare teams is by Points per possession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7d20f10d2e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7d20f10d2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I’ve broken this metric down into two categories, when the drive ends in a paint touch and when it doesn’t end in a paint touch.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I’ve filtered this to only include possessions where a shot was taken since the majority of the time when a team isn’t taking a transition shot they’re not trying to get into the paint.</a:t>
            </a:r>
            <a:endParaRPr/>
          </a:p>
          <a:p>
            <a:pPr marL="0" lvl="0" indent="0" algn="l" rtl="0">
              <a:spcBef>
                <a:spcPts val="0"/>
              </a:spcBef>
              <a:spcAft>
                <a:spcPts val="0"/>
              </a:spcAft>
              <a:buNone/>
            </a:pPr>
            <a:endParaRPr/>
          </a:p>
          <a:p>
            <a:pPr marL="0" lvl="0" indent="0" algn="l" rtl="0">
              <a:spcBef>
                <a:spcPts val="0"/>
              </a:spcBef>
              <a:spcAft>
                <a:spcPts val="0"/>
              </a:spcAft>
              <a:buNone/>
            </a:pPr>
            <a:r>
              <a:rPr lang="es"/>
              <a:t>We can see that Miami and Dallas score more when they’re able to get into the paint, where as Boston and Golden state score about the same amount whether they get into the paint or not, which really points to the types of players they have. </a:t>
            </a:r>
            <a:endParaRPr/>
          </a:p>
          <a:p>
            <a:pPr marL="0" lvl="0" indent="0" algn="l" rtl="0">
              <a:spcBef>
                <a:spcPts val="0"/>
              </a:spcBef>
              <a:spcAft>
                <a:spcPts val="0"/>
              </a:spcAft>
              <a:buNone/>
            </a:pPr>
            <a:r>
              <a:rPr lang="es"/>
              <a:t>Specifically for Dallas, who had the lowest effective field goal % in transition by far,</a:t>
            </a:r>
            <a:r>
              <a:rPr lang="es">
                <a:solidFill>
                  <a:schemeClr val="dk1"/>
                </a:solidFill>
              </a:rPr>
              <a:t> emphasizing getting to the paint more often to create better shots could help increase their transition field goal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Then we can look just at one specific type of drive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Note:</a:t>
            </a:r>
            <a:endParaRPr/>
          </a:p>
          <a:p>
            <a:pPr marL="0" lvl="0" indent="0" algn="l" rtl="0">
              <a:spcBef>
                <a:spcPts val="0"/>
              </a:spcBef>
              <a:spcAft>
                <a:spcPts val="0"/>
              </a:spcAft>
              <a:buClr>
                <a:schemeClr val="dk1"/>
              </a:buClr>
              <a:buSzPts val="1100"/>
              <a:buFont typeface="Arial"/>
              <a:buNone/>
            </a:pPr>
            <a:r>
              <a:rPr lang="es">
                <a:solidFill>
                  <a:schemeClr val="dk1"/>
                </a:solidFill>
              </a:rPr>
              <a:t>When we were looking at the teams paint touches, Dallas got to the paint the least, but they score significantly more when they get to the paint. Knowing that they play at the slowest pace and get to the paint the least, if I were to see this as a coaching staff I would really encourage creating more by getting to the paint early in the shot clock before the defense is set because it clearly pays off for them. It’s possible that they score so well because they’re mainly only attacking when they have a clear lane or advantage and this number could drop off for them if they start attacking more, but with players like Luka and Brunson I think it would benefit them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7d20f10d2e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7d20f10d2e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for example, drives in the front court on the right hand side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7d20f10d2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7d20f10d2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the initial motivation came from soccer and the idea of line breaking breaking passes. </a:t>
            </a:r>
            <a:endParaRPr/>
          </a:p>
          <a:p>
            <a:pPr marL="0" lvl="0" indent="0" algn="l" rtl="0">
              <a:spcBef>
                <a:spcPts val="0"/>
              </a:spcBef>
              <a:spcAft>
                <a:spcPts val="0"/>
              </a:spcAft>
              <a:buNone/>
            </a:pPr>
            <a:endParaRPr/>
          </a:p>
          <a:p>
            <a:pPr marL="0" lvl="0" indent="0" algn="l" rtl="0">
              <a:spcBef>
                <a:spcPts val="0"/>
              </a:spcBef>
              <a:spcAft>
                <a:spcPts val="0"/>
              </a:spcAft>
              <a:buNone/>
            </a:pPr>
            <a:r>
              <a:rPr lang="es"/>
              <a:t>And I wondered if that could be a useful thing to measure in basketball in the sense of what players or teams are putting the most pressure on the defense or gaining advantages by breaking through lines of defense.</a:t>
            </a:r>
            <a:endParaRPr/>
          </a:p>
          <a:p>
            <a:pPr marL="0" lvl="0" indent="0" algn="l" rtl="0">
              <a:spcBef>
                <a:spcPts val="0"/>
              </a:spcBef>
              <a:spcAft>
                <a:spcPts val="0"/>
              </a:spcAft>
              <a:buNone/>
            </a:pPr>
            <a:endParaRPr/>
          </a:p>
          <a:p>
            <a:pPr marL="0" lvl="0" indent="0" algn="l" rtl="0">
              <a:spcBef>
                <a:spcPts val="0"/>
              </a:spcBef>
              <a:spcAft>
                <a:spcPts val="0"/>
              </a:spcAft>
              <a:buNone/>
            </a:pPr>
            <a:r>
              <a:rPr lang="es"/>
              <a:t>So then that made me focus specifically on transition as this is the part of the game where there’s the most space and opportunity to pass the defense.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d20f10d2e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d20f10d2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There is a huge difference in Miami’s scoring when they get into the paint. So for opponents of Miami, keeping them out of the paint is very important to reduce their scoring.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7d20f10d2e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7d20f10d2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then we can dive into the individual players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7d20f10d2e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7d20f10d2e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filter by the</a:t>
            </a:r>
            <a:r>
              <a:rPr lang="es">
                <a:solidFill>
                  <a:schemeClr val="dk1"/>
                </a:solidFill>
              </a:rPr>
              <a:t> number of passes they make per game and the number of games they played to filter </a:t>
            </a:r>
            <a:r>
              <a:rPr lang="es"/>
              <a:t>out some players who don’t play a lot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7d20f10d2e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7d20f10d2e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So I like to initially set both of these to four</a:t>
            </a:r>
            <a:endParaRPr/>
          </a:p>
          <a:p>
            <a:pPr marL="0" lvl="0" indent="0" algn="l" rtl="0">
              <a:spcBef>
                <a:spcPts val="0"/>
              </a:spcBef>
              <a:spcAft>
                <a:spcPts val="0"/>
              </a:spcAft>
              <a:buNone/>
            </a:pPr>
            <a:endParaRPr/>
          </a:p>
          <a:p>
            <a:pPr marL="0" lvl="0" indent="0" algn="l" rtl="0">
              <a:spcBef>
                <a:spcPts val="0"/>
              </a:spcBef>
              <a:spcAft>
                <a:spcPts val="0"/>
              </a:spcAft>
              <a:buNone/>
            </a:pPr>
            <a:r>
              <a:rPr lang="es"/>
              <a:t>And then looking first at who’s passing the most defenders on the drive,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d20f10d2e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7d20f10d2e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It’s actually Bam Adebayo, which is interesting because he’s a post player. But if you’ve watched him play you know that when he gets a rebound he’ll often start the break himself and passes at least that first line of defense so this makes sense. </a:t>
            </a:r>
            <a:endParaRPr/>
          </a:p>
          <a:p>
            <a:pPr marL="0" lvl="0" indent="0" algn="l" rtl="0">
              <a:spcBef>
                <a:spcPts val="0"/>
              </a:spcBef>
              <a:spcAft>
                <a:spcPts val="0"/>
              </a:spcAft>
              <a:buNone/>
            </a:pPr>
            <a:r>
              <a:rPr lang="es"/>
              <a:t>And if we’re comparing all the center positions here, we have Bam, Al Horford, and Draymond Green, but Dallas doesn’t have any of their big men on this list, which means they don’t have a big man who is getting rebounds and consistently starting their break, so they’re often slowing their offense down right from their defensive rebound. So if Dallas was looking to pick up their pace of play, i think this points to one way that they could do that</a:t>
            </a:r>
            <a:endParaRPr/>
          </a:p>
          <a:p>
            <a:pPr marL="0" lvl="0" indent="0" algn="l" rtl="0">
              <a:spcBef>
                <a:spcPts val="0"/>
              </a:spcBef>
              <a:spcAft>
                <a:spcPts val="0"/>
              </a:spcAft>
              <a:buNone/>
            </a:pPr>
            <a:endParaRPr/>
          </a:p>
          <a:p>
            <a:pPr marL="0" lvl="0" indent="0" algn="l" rtl="0">
              <a:spcBef>
                <a:spcPts val="0"/>
              </a:spcBef>
              <a:spcAft>
                <a:spcPts val="0"/>
              </a:spcAft>
              <a:buNone/>
            </a:pPr>
            <a:r>
              <a:rPr lang="es"/>
              <a:t>Now we can look at which of these players get to the paint the most often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7d20f10d2e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7d20f10d2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a:t>I previously showed that Boston gets into the paint the most often, and this chart shows that three out of the top five players here are on Boston, which really emphasizes </a:t>
            </a:r>
            <a:r>
              <a:rPr lang="es">
                <a:solidFill>
                  <a:schemeClr val="dk1"/>
                </a:solidFill>
              </a:rPr>
              <a:t>why they score so well in transition</a:t>
            </a:r>
            <a:r>
              <a:rPr lang="es"/>
              <a:t> and how many threats they have off the dribble</a:t>
            </a:r>
            <a:endParaRPr/>
          </a:p>
          <a:p>
            <a:pPr marL="0" lvl="0" indent="0" algn="l" rtl="0">
              <a:spcBef>
                <a:spcPts val="0"/>
              </a:spcBef>
              <a:spcAft>
                <a:spcPts val="0"/>
              </a:spcAft>
              <a:buNone/>
            </a:pPr>
            <a:endParaRPr/>
          </a:p>
          <a:p>
            <a:pPr marL="0" lvl="0" indent="0" algn="l" rtl="0">
              <a:spcBef>
                <a:spcPts val="0"/>
              </a:spcBef>
              <a:spcAft>
                <a:spcPts val="0"/>
              </a:spcAft>
              <a:buNone/>
            </a:pPr>
            <a:r>
              <a:rPr lang="es">
                <a:solidFill>
                  <a:schemeClr val="dk1"/>
                </a:solidFill>
              </a:rPr>
              <a:t>You can also use this to assess your teams transition defense by looking at how often you allow the other team to get into the paint. </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Filtering by a specific game lets you do just that.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7e675f3f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e675f3f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So for example, selecting Game 1 of the Finals between Golden State and Boston,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7d20f10d2e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7d20f10d2e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a:t>Boston got to the paint a ton, and Jaylen Brown himself got into the paint 9 times, which is over twice his average shown on the previous slide - so Golden State did a really poor job of picking him up and containing him as well as Jayson Tatum and Derrick White. </a:t>
            </a:r>
            <a:endParaRPr/>
          </a:p>
          <a:p>
            <a:pPr marL="0" lvl="0" indent="0" algn="l" rtl="0">
              <a:spcBef>
                <a:spcPts val="0"/>
              </a:spcBef>
              <a:spcAft>
                <a:spcPts val="0"/>
              </a:spcAft>
              <a:buNone/>
            </a:pPr>
            <a:endParaRPr/>
          </a:p>
          <a:p>
            <a:pPr marL="0" lvl="0" indent="0" algn="l" rtl="0">
              <a:spcBef>
                <a:spcPts val="0"/>
              </a:spcBef>
              <a:spcAft>
                <a:spcPts val="0"/>
              </a:spcAft>
              <a:buNone/>
            </a:pPr>
            <a:r>
              <a:rPr lang="es"/>
              <a:t>Golden State lost this game and gave up 120 points, and compared to game 2, where Golden State won and only gave up 88 points,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7d20f10d2e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7d20f10d2e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7d20f10d2e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7d20f10d2e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see that Boston got war less transition paint touches which means they probably had to work harder for their shots.</a:t>
            </a:r>
            <a:endParaRPr/>
          </a:p>
          <a:p>
            <a:pPr marL="0" lvl="0" indent="0" algn="l" rtl="0">
              <a:spcBef>
                <a:spcPts val="0"/>
              </a:spcBef>
              <a:spcAft>
                <a:spcPts val="0"/>
              </a:spcAft>
              <a:buNone/>
            </a:pPr>
            <a:endParaRPr/>
          </a:p>
          <a:p>
            <a:pPr marL="0" lvl="0" indent="0" algn="l" rtl="0">
              <a:spcBef>
                <a:spcPts val="0"/>
              </a:spcBef>
              <a:spcAft>
                <a:spcPts val="0"/>
              </a:spcAft>
              <a:buNone/>
            </a:pPr>
            <a:r>
              <a:rPr lang="es"/>
              <a:t>Now this wouldn’t be the one reason why Golden State won or lost these games, but when margins of error for winning and losing can be so small, I think this could be helpful for finding and addressing some ways that you can tilt that margin in your favour.</a:t>
            </a:r>
            <a:endParaRPr/>
          </a:p>
          <a:p>
            <a:pPr marL="0" lvl="0" indent="0" algn="l" rtl="0">
              <a:spcBef>
                <a:spcPts val="0"/>
              </a:spcBef>
              <a:spcAft>
                <a:spcPts val="0"/>
              </a:spcAft>
              <a:buNone/>
            </a:pPr>
            <a:endParaRPr/>
          </a:p>
          <a:p>
            <a:pPr marL="0" lvl="0" indent="0" algn="l" rtl="0">
              <a:spcBef>
                <a:spcPts val="0"/>
              </a:spcBef>
              <a:spcAft>
                <a:spcPts val="0"/>
              </a:spcAft>
              <a:buNone/>
            </a:pPr>
            <a:r>
              <a:rPr lang="es"/>
              <a:t>Or even validating how a game felt. If it felt like were carved you up in transition, you have the numbers to prove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42eb61d9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So from there I built a dashboard that visualizes passes and drives and uses specific metrics to assess teams and players.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3fc3bf1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3fc3bf1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So moving forward with this work, there are a lot of things I would like to do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First off I would like to clean up and get more indepth with some of the data collection, such as a better way to define a drive and a paint touch, and also collect where teams are taking their shots from</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s"/>
              <a:t>I would also like to add links to videos to be able to watch the plays behind the stats</a:t>
            </a:r>
            <a:endParaRPr/>
          </a:p>
          <a:p>
            <a:pPr marL="0" lvl="0" indent="0" algn="l" rtl="0">
              <a:spcBef>
                <a:spcPts val="0"/>
              </a:spcBef>
              <a:spcAft>
                <a:spcPts val="0"/>
              </a:spcAft>
              <a:buNone/>
            </a:pPr>
            <a:endParaRPr/>
          </a:p>
          <a:p>
            <a:pPr marL="0" lvl="0" indent="0" algn="l" rtl="0">
              <a:spcBef>
                <a:spcPts val="0"/>
              </a:spcBef>
              <a:spcAft>
                <a:spcPts val="0"/>
              </a:spcAft>
              <a:buNone/>
            </a:pPr>
            <a:r>
              <a:rPr lang="es"/>
              <a:t>And finally I would really like to take what I’ve learned from this and build on it to create a machine learning model to measure how well a team is capitalizing on their transition opportunities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3fc3bf15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43fc3bf15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Thank you for listening!</a:t>
            </a:r>
            <a:endParaRPr/>
          </a:p>
          <a:p>
            <a:pPr marL="0" lvl="0" indent="0" algn="l" rtl="0">
              <a:spcBef>
                <a:spcPts val="0"/>
              </a:spcBef>
              <a:spcAft>
                <a:spcPts val="0"/>
              </a:spcAft>
              <a:buNone/>
            </a:pPr>
            <a:endParaRPr/>
          </a:p>
          <a:p>
            <a:pPr marL="0" lvl="0" indent="0" algn="l" rtl="0">
              <a:spcBef>
                <a:spcPts val="0"/>
              </a:spcBef>
              <a:spcAft>
                <a:spcPts val="0"/>
              </a:spcAft>
              <a:buNone/>
            </a:pPr>
            <a:r>
              <a:rPr lang="es"/>
              <a:t>I’m happy to answer any questions!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d20f10d2e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d20f10d2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Very briefly I’ll go over the data collection and preprocessing</a:t>
            </a:r>
            <a:endParaRPr/>
          </a:p>
          <a:p>
            <a:pPr marL="0" lvl="0" indent="0" algn="l" rtl="0">
              <a:spcBef>
                <a:spcPts val="0"/>
              </a:spcBef>
              <a:spcAft>
                <a:spcPts val="0"/>
              </a:spcAft>
              <a:buNone/>
            </a:pPr>
            <a:endParaRPr/>
          </a:p>
          <a:p>
            <a:pPr marL="0" lvl="0" indent="0" algn="l" rtl="0">
              <a:spcBef>
                <a:spcPts val="0"/>
              </a:spcBef>
              <a:spcAft>
                <a:spcPts val="0"/>
              </a:spcAft>
              <a:buNone/>
            </a:pPr>
            <a:r>
              <a:rPr lang="es"/>
              <a:t>First I downloaded the tracking data and event data</a:t>
            </a:r>
            <a:endParaRPr/>
          </a:p>
          <a:p>
            <a:pPr marL="0" lvl="0" indent="0" algn="l" rtl="0">
              <a:spcBef>
                <a:spcPts val="0"/>
              </a:spcBef>
              <a:spcAft>
                <a:spcPts val="0"/>
              </a:spcAft>
              <a:buNone/>
            </a:pPr>
            <a:endParaRPr/>
          </a:p>
          <a:p>
            <a:pPr marL="0" lvl="0" indent="0" algn="l" rtl="0">
              <a:spcBef>
                <a:spcPts val="0"/>
              </a:spcBef>
              <a:spcAft>
                <a:spcPts val="0"/>
              </a:spcAft>
              <a:buNone/>
            </a:pPr>
            <a:r>
              <a:rPr lang="es"/>
              <a:t>And I merged the event data with play-by-play data </a:t>
            </a:r>
            <a:endParaRPr/>
          </a:p>
          <a:p>
            <a:pPr marL="0" lvl="0" indent="0" algn="l" rtl="0">
              <a:spcBef>
                <a:spcPts val="0"/>
              </a:spcBef>
              <a:spcAft>
                <a:spcPts val="0"/>
              </a:spcAft>
              <a:buNone/>
            </a:pPr>
            <a:endParaRPr/>
          </a:p>
          <a:p>
            <a:pPr marL="0" lvl="0" indent="0" algn="l" rtl="0">
              <a:spcBef>
                <a:spcPts val="0"/>
              </a:spcBef>
              <a:spcAft>
                <a:spcPts val="0"/>
              </a:spcAft>
              <a:buNone/>
            </a:pPr>
            <a:r>
              <a:rPr lang="es"/>
              <a:t>I then extracted every potential transition opportunity from all of the games. </a:t>
            </a:r>
            <a:endParaRPr/>
          </a:p>
          <a:p>
            <a:pPr marL="0" lvl="0" indent="0" algn="l" rtl="0">
              <a:spcBef>
                <a:spcPts val="0"/>
              </a:spcBef>
              <a:spcAft>
                <a:spcPts val="0"/>
              </a:spcAft>
              <a:buNone/>
            </a:pPr>
            <a:r>
              <a:rPr lang="es"/>
              <a:t>I defined a transition opportunities as the first 8 seconds of a possession that began from a non-dead ball  ((after turning the offensive team over, grabbing a defensive rebound, or directly after being scored on (not including made free throws)))</a:t>
            </a:r>
            <a:endParaRPr/>
          </a:p>
          <a:p>
            <a:pPr marL="0" lvl="0" indent="0" algn="l" rtl="0">
              <a:spcBef>
                <a:spcPts val="0"/>
              </a:spcBef>
              <a:spcAft>
                <a:spcPts val="0"/>
              </a:spcAft>
              <a:buNone/>
            </a:pPr>
            <a:endParaRPr/>
          </a:p>
          <a:p>
            <a:pPr marL="0" lvl="0" indent="0" algn="l" rtl="0">
              <a:spcBef>
                <a:spcPts val="0"/>
              </a:spcBef>
              <a:spcAft>
                <a:spcPts val="0"/>
              </a:spcAft>
              <a:buNone/>
            </a:pPr>
            <a:r>
              <a:rPr lang="es"/>
              <a:t>I then extracted all drives that occurred during the transition opportunities. For simplicity I defined a drive as any time a player took at least one dribble.</a:t>
            </a:r>
            <a:endParaRPr/>
          </a:p>
          <a:p>
            <a:pPr marL="0" lvl="0" indent="0" algn="l" rtl="0">
              <a:spcBef>
                <a:spcPts val="0"/>
              </a:spcBef>
              <a:spcAft>
                <a:spcPts val="0"/>
              </a:spcAft>
              <a:buNone/>
            </a:pPr>
            <a:endParaRPr/>
          </a:p>
          <a:p>
            <a:pPr marL="0" lvl="0" indent="0" algn="l" rtl="0">
              <a:spcBef>
                <a:spcPts val="0"/>
              </a:spcBef>
              <a:spcAft>
                <a:spcPts val="0"/>
              </a:spcAft>
              <a:buNone/>
            </a:pPr>
            <a:r>
              <a:rPr lang="es"/>
              <a:t>Then I extracted all passes that occurred during the transition opportunities. ((The end of the pass was determined by the first ‘TOUCH’ event after the pass, which isn’t always completely accurate if the ball was tipped, but again this was for simplicity.))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7d20f10d2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7d20f10d2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 then summarized each transition opportunity by the # of passes, # of drives, how the possession started, and the outcome</a:t>
            </a:r>
            <a:endParaRPr/>
          </a:p>
          <a:p>
            <a:pPr marL="0" lvl="0" indent="0" algn="l" rtl="0">
              <a:spcBef>
                <a:spcPts val="0"/>
              </a:spcBef>
              <a:spcAft>
                <a:spcPts val="0"/>
              </a:spcAft>
              <a:buNone/>
            </a:pPr>
            <a:endParaRPr/>
          </a:p>
          <a:p>
            <a:pPr marL="0" lvl="0" indent="0" algn="l" rtl="0">
              <a:spcBef>
                <a:spcPts val="0"/>
              </a:spcBef>
              <a:spcAft>
                <a:spcPts val="0"/>
              </a:spcAft>
              <a:buNone/>
            </a:pPr>
            <a:r>
              <a:rPr lang="es"/>
              <a:t>And I summarized each drive and pass by the start and end locations, the player who made the pass or drive, the type of pass or drive, and then specifically for drives, whether the drive ended within the paint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Note</a:t>
            </a:r>
            <a:endParaRPr/>
          </a:p>
          <a:p>
            <a:pPr marL="0" lvl="0" indent="0" algn="l" rtl="0">
              <a:spcBef>
                <a:spcPts val="0"/>
              </a:spcBef>
              <a:spcAft>
                <a:spcPts val="0"/>
              </a:spcAft>
              <a:buNone/>
            </a:pPr>
            <a:r>
              <a:rPr lang="es"/>
              <a:t>stoppage → game stops for any reason including ball goes out of bounds, kick ball, inadvertent whistle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43fc3bf15d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43fc3bf15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I also collected transition stats from nba.com and put those on the home page of the app to be able to give a base reference for how each team played in transition</a:t>
            </a:r>
            <a:endParaRPr>
              <a:solidFill>
                <a:schemeClr val="dk1"/>
              </a:solidFill>
            </a:endParaRPr>
          </a:p>
          <a:p>
            <a:pPr marL="0" lvl="0" indent="0" algn="l" rtl="0">
              <a:spcBef>
                <a:spcPts val="0"/>
              </a:spcBef>
              <a:spcAft>
                <a:spcPts val="0"/>
              </a:spcAft>
              <a:buNone/>
            </a:pPr>
            <a:r>
              <a:rPr lang="es">
                <a:solidFill>
                  <a:schemeClr val="dk1"/>
                </a:solidFill>
              </a:rPr>
              <a:t>This Shows that overall Boston was the best team in transition</a:t>
            </a:r>
            <a:endParaRPr>
              <a:solidFill>
                <a:schemeClr val="dk1"/>
              </a:solidFill>
            </a:endParaRPr>
          </a:p>
          <a:p>
            <a:pPr marL="0" lvl="0" indent="0" algn="l" rtl="0">
              <a:spcBef>
                <a:spcPts val="0"/>
              </a:spcBef>
              <a:spcAft>
                <a:spcPts val="0"/>
              </a:spcAft>
              <a:buNone/>
            </a:pPr>
            <a:r>
              <a:rPr lang="es">
                <a:solidFill>
                  <a:schemeClr val="dk1"/>
                </a:solidFill>
              </a:rPr>
              <a:t>And Dallas played the slowest and scored much less efficiently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7d20f10d2e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7d20f10d2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Moving onto the data analysis, I clustered the passes and drives into groups to be able to look at specific types separately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d20f10d2e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d20f10d2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Using just the start and end locations, I used k-means clustering to identify 10 different types of passes and 8 different types of drives.</a:t>
            </a:r>
            <a:endParaRPr/>
          </a:p>
          <a:p>
            <a:pPr marL="0" lvl="0" indent="0" algn="l" rtl="0">
              <a:spcBef>
                <a:spcPts val="0"/>
              </a:spcBef>
              <a:spcAft>
                <a:spcPts val="0"/>
              </a:spcAft>
              <a:buNone/>
            </a:pPr>
            <a:endParaRPr/>
          </a:p>
          <a:p>
            <a:pPr marL="0" lvl="0" indent="0" algn="l" rtl="0">
              <a:spcBef>
                <a:spcPts val="0"/>
              </a:spcBef>
              <a:spcAft>
                <a:spcPts val="0"/>
              </a:spcAft>
              <a:buNone/>
            </a:pPr>
            <a:r>
              <a:rPr lang="es"/>
              <a:t>I chose the number of clusters just by visually assessing the clusters while keeping in mind what they mean within the context of the game.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1943250" y="1487100"/>
            <a:ext cx="5257500" cy="7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000"/>
              <a:t>Teams in Transition</a:t>
            </a:r>
            <a:endParaRPr sz="4000"/>
          </a:p>
        </p:txBody>
      </p:sp>
      <p:sp>
        <p:nvSpPr>
          <p:cNvPr id="185" name="Google Shape;185;p2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a:t>
            </a:fld>
            <a:endParaRPr sz="1200">
              <a:solidFill>
                <a:srgbClr val="CCCCCC"/>
              </a:solidFill>
              <a:latin typeface="Arvo"/>
              <a:ea typeface="Arvo"/>
              <a:cs typeface="Arvo"/>
              <a:sym typeface="Arvo"/>
            </a:endParaRPr>
          </a:p>
        </p:txBody>
      </p:sp>
      <p:sp>
        <p:nvSpPr>
          <p:cNvPr id="186" name="Google Shape;186;p28"/>
          <p:cNvSpPr txBox="1">
            <a:spLocks noGrp="1"/>
          </p:cNvSpPr>
          <p:nvPr>
            <p:ph type="subTitle" idx="1"/>
          </p:nvPr>
        </p:nvSpPr>
        <p:spPr>
          <a:xfrm>
            <a:off x="3480900" y="2445825"/>
            <a:ext cx="2182200" cy="4431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sz="1800"/>
              <a:t>WiSD Hackathon</a:t>
            </a:r>
            <a:endParaRPr/>
          </a:p>
        </p:txBody>
      </p:sp>
      <p:sp>
        <p:nvSpPr>
          <p:cNvPr id="187" name="Google Shape;187;p28"/>
          <p:cNvSpPr txBox="1"/>
          <p:nvPr/>
        </p:nvSpPr>
        <p:spPr>
          <a:xfrm>
            <a:off x="3823150" y="4018725"/>
            <a:ext cx="1654500" cy="5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Ubuntu"/>
                <a:ea typeface="Ubuntu"/>
                <a:cs typeface="Ubuntu"/>
                <a:sym typeface="Ubuntu"/>
              </a:rPr>
              <a:t>Emma Ritcey</a:t>
            </a:r>
            <a:endParaRPr sz="1800" b="1">
              <a:solidFill>
                <a:schemeClr val="dk1"/>
              </a:solidFill>
              <a:latin typeface="Ubuntu"/>
              <a:ea typeface="Ubuntu"/>
              <a:cs typeface="Ubuntu"/>
              <a:sym typeface="Ubuntu"/>
            </a:endParaRPr>
          </a:p>
        </p:txBody>
      </p:sp>
      <p:sp>
        <p:nvSpPr>
          <p:cNvPr id="188" name="Google Shape;188;p28"/>
          <p:cNvSpPr/>
          <p:nvPr/>
        </p:nvSpPr>
        <p:spPr>
          <a:xfrm>
            <a:off x="6054666" y="249529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2718116" y="249529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idx="4294967295"/>
          </p:nvPr>
        </p:nvSpPr>
        <p:spPr>
          <a:xfrm>
            <a:off x="861625" y="58075"/>
            <a:ext cx="30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Types of Passes</a:t>
            </a:r>
            <a:endParaRPr/>
          </a:p>
        </p:txBody>
      </p:sp>
      <p:grpSp>
        <p:nvGrpSpPr>
          <p:cNvPr id="280" name="Google Shape;280;p37"/>
          <p:cNvGrpSpPr/>
          <p:nvPr/>
        </p:nvGrpSpPr>
        <p:grpSpPr>
          <a:xfrm>
            <a:off x="1717525" y="554575"/>
            <a:ext cx="591900" cy="28425"/>
            <a:chOff x="1717525" y="1087975"/>
            <a:chExt cx="591900" cy="28425"/>
          </a:xfrm>
        </p:grpSpPr>
        <p:cxnSp>
          <p:nvCxnSpPr>
            <p:cNvPr id="281" name="Google Shape;281;p37"/>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282" name="Google Shape;282;p37"/>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pic>
        <p:nvPicPr>
          <p:cNvPr id="283" name="Google Shape;283;p37"/>
          <p:cNvPicPr preferRelativeResize="0"/>
          <p:nvPr/>
        </p:nvPicPr>
        <p:blipFill>
          <a:blip r:embed="rId3">
            <a:alphaModFix/>
          </a:blip>
          <a:stretch>
            <a:fillRect/>
          </a:stretch>
        </p:blipFill>
        <p:spPr>
          <a:xfrm>
            <a:off x="-8150" y="944250"/>
            <a:ext cx="3811662" cy="1944000"/>
          </a:xfrm>
          <a:prstGeom prst="rect">
            <a:avLst/>
          </a:prstGeom>
          <a:noFill/>
          <a:ln>
            <a:noFill/>
          </a:ln>
          <a:effectLst>
            <a:outerShdw blurRad="57150" dist="19050" dir="5400000" algn="bl" rotWithShape="0">
              <a:srgbClr val="000000">
                <a:alpha val="50000"/>
              </a:srgbClr>
            </a:outerShdw>
          </a:effectLst>
        </p:spPr>
      </p:pic>
      <p:pic>
        <p:nvPicPr>
          <p:cNvPr id="284" name="Google Shape;284;p37"/>
          <p:cNvPicPr preferRelativeResize="0"/>
          <p:nvPr/>
        </p:nvPicPr>
        <p:blipFill>
          <a:blip r:embed="rId4">
            <a:alphaModFix/>
          </a:blip>
          <a:stretch>
            <a:fillRect/>
          </a:stretch>
        </p:blipFill>
        <p:spPr>
          <a:xfrm>
            <a:off x="5343850" y="944250"/>
            <a:ext cx="3812400" cy="1944000"/>
          </a:xfrm>
          <a:prstGeom prst="rect">
            <a:avLst/>
          </a:prstGeom>
          <a:noFill/>
          <a:ln>
            <a:noFill/>
          </a:ln>
          <a:effectLst>
            <a:outerShdw blurRad="57150" dist="19050" dir="5400000" algn="bl" rotWithShape="0">
              <a:srgbClr val="000000">
                <a:alpha val="50000"/>
              </a:srgbClr>
            </a:outerShdw>
          </a:effectLst>
        </p:spPr>
      </p:pic>
      <p:sp>
        <p:nvSpPr>
          <p:cNvPr id="285" name="Google Shape;285;p37"/>
          <p:cNvSpPr txBox="1"/>
          <p:nvPr/>
        </p:nvSpPr>
        <p:spPr>
          <a:xfrm>
            <a:off x="1286175" y="610200"/>
            <a:ext cx="19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Short Outlets</a:t>
            </a:r>
            <a:endParaRPr sz="1600">
              <a:latin typeface="Ubuntu Light"/>
              <a:ea typeface="Ubuntu Light"/>
              <a:cs typeface="Ubuntu Light"/>
              <a:sym typeface="Ubuntu Light"/>
            </a:endParaRPr>
          </a:p>
        </p:txBody>
      </p:sp>
      <p:sp>
        <p:nvSpPr>
          <p:cNvPr id="286" name="Google Shape;286;p37"/>
          <p:cNvSpPr txBox="1"/>
          <p:nvPr/>
        </p:nvSpPr>
        <p:spPr>
          <a:xfrm>
            <a:off x="6686875" y="59475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Ubuntu Light"/>
                <a:ea typeface="Ubuntu Light"/>
                <a:cs typeface="Ubuntu Light"/>
                <a:sym typeface="Ubuntu Light"/>
              </a:rPr>
              <a:t>Long Outlets</a:t>
            </a:r>
            <a:endParaRPr sz="1600">
              <a:latin typeface="Ubuntu Light"/>
              <a:ea typeface="Ubuntu Light"/>
              <a:cs typeface="Ubuntu Light"/>
              <a:sym typeface="Ubuntu Light"/>
            </a:endParaRPr>
          </a:p>
        </p:txBody>
      </p:sp>
      <p:pic>
        <p:nvPicPr>
          <p:cNvPr id="287" name="Google Shape;287;p37"/>
          <p:cNvPicPr preferRelativeResize="0"/>
          <p:nvPr/>
        </p:nvPicPr>
        <p:blipFill>
          <a:blip r:embed="rId5">
            <a:alphaModFix/>
          </a:blip>
          <a:stretch>
            <a:fillRect/>
          </a:stretch>
        </p:blipFill>
        <p:spPr>
          <a:xfrm>
            <a:off x="-4875" y="3217931"/>
            <a:ext cx="3811651" cy="1943069"/>
          </a:xfrm>
          <a:prstGeom prst="rect">
            <a:avLst/>
          </a:prstGeom>
          <a:noFill/>
          <a:ln>
            <a:noFill/>
          </a:ln>
        </p:spPr>
      </p:pic>
      <p:sp>
        <p:nvSpPr>
          <p:cNvPr id="288" name="Google Shape;288;p37"/>
          <p:cNvSpPr txBox="1"/>
          <p:nvPr/>
        </p:nvSpPr>
        <p:spPr>
          <a:xfrm>
            <a:off x="1362375" y="2862000"/>
            <a:ext cx="11697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Hit Aheads</a:t>
            </a:r>
            <a:endParaRPr sz="1600">
              <a:latin typeface="Ubuntu Light"/>
              <a:ea typeface="Ubuntu Light"/>
              <a:cs typeface="Ubuntu Light"/>
              <a:sym typeface="Ubuntu Light"/>
            </a:endParaRPr>
          </a:p>
        </p:txBody>
      </p:sp>
      <p:pic>
        <p:nvPicPr>
          <p:cNvPr id="289" name="Google Shape;289;p37"/>
          <p:cNvPicPr preferRelativeResize="0"/>
          <p:nvPr/>
        </p:nvPicPr>
        <p:blipFill>
          <a:blip r:embed="rId6">
            <a:alphaModFix/>
          </a:blip>
          <a:stretch>
            <a:fillRect/>
          </a:stretch>
        </p:blipFill>
        <p:spPr>
          <a:xfrm>
            <a:off x="5343850" y="3200150"/>
            <a:ext cx="3812399" cy="1944000"/>
          </a:xfrm>
          <a:prstGeom prst="rect">
            <a:avLst/>
          </a:prstGeom>
          <a:noFill/>
          <a:ln>
            <a:noFill/>
          </a:ln>
          <a:effectLst>
            <a:outerShdw blurRad="57150" dist="19050" dir="5400000" algn="bl" rotWithShape="0">
              <a:srgbClr val="000000">
                <a:alpha val="50000"/>
              </a:srgbClr>
            </a:outerShdw>
          </a:effectLst>
        </p:spPr>
      </p:pic>
      <p:sp>
        <p:nvSpPr>
          <p:cNvPr id="290" name="Google Shape;290;p37"/>
          <p:cNvSpPr txBox="1"/>
          <p:nvPr/>
        </p:nvSpPr>
        <p:spPr>
          <a:xfrm>
            <a:off x="6524675" y="2862000"/>
            <a:ext cx="19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Attacking Passes</a:t>
            </a:r>
            <a:endParaRPr sz="1600">
              <a:latin typeface="Ubuntu Light"/>
              <a:ea typeface="Ubuntu Light"/>
              <a:cs typeface="Ubuntu Light"/>
              <a:sym typeface="Ubuntu Light"/>
            </a:endParaRPr>
          </a:p>
        </p:txBody>
      </p:sp>
      <p:pic>
        <p:nvPicPr>
          <p:cNvPr id="291" name="Google Shape;291;p37"/>
          <p:cNvPicPr preferRelativeResize="0"/>
          <p:nvPr/>
        </p:nvPicPr>
        <p:blipFill>
          <a:blip r:embed="rId7">
            <a:alphaModFix/>
          </a:blip>
          <a:stretch>
            <a:fillRect/>
          </a:stretch>
        </p:blipFill>
        <p:spPr>
          <a:xfrm>
            <a:off x="2665800" y="2067024"/>
            <a:ext cx="3812399" cy="1944000"/>
          </a:xfrm>
          <a:prstGeom prst="rect">
            <a:avLst/>
          </a:prstGeom>
          <a:noFill/>
          <a:ln>
            <a:noFill/>
          </a:ln>
        </p:spPr>
      </p:pic>
      <p:sp>
        <p:nvSpPr>
          <p:cNvPr id="292" name="Google Shape;292;p37"/>
          <p:cNvSpPr txBox="1"/>
          <p:nvPr/>
        </p:nvSpPr>
        <p:spPr>
          <a:xfrm>
            <a:off x="3889225" y="1728363"/>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Ubuntu Light"/>
                <a:ea typeface="Ubuntu Light"/>
                <a:cs typeface="Ubuntu Light"/>
                <a:sym typeface="Ubuntu Light"/>
              </a:rPr>
              <a:t>Swing Passes</a:t>
            </a:r>
            <a:endParaRPr sz="1600">
              <a:latin typeface="Ubuntu Light"/>
              <a:ea typeface="Ubuntu Light"/>
              <a:cs typeface="Ubuntu Light"/>
              <a:sym typeface="Ubuntu Light"/>
            </a:endParaRPr>
          </a:p>
        </p:txBody>
      </p:sp>
      <p:sp>
        <p:nvSpPr>
          <p:cNvPr id="293" name="Google Shape;293;p37"/>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idx="4294967295"/>
          </p:nvPr>
        </p:nvSpPr>
        <p:spPr>
          <a:xfrm>
            <a:off x="861625" y="58075"/>
            <a:ext cx="302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Types of Drives</a:t>
            </a:r>
            <a:endParaRPr/>
          </a:p>
        </p:txBody>
      </p:sp>
      <p:grpSp>
        <p:nvGrpSpPr>
          <p:cNvPr id="299" name="Google Shape;299;p38"/>
          <p:cNvGrpSpPr/>
          <p:nvPr/>
        </p:nvGrpSpPr>
        <p:grpSpPr>
          <a:xfrm>
            <a:off x="1717525" y="554575"/>
            <a:ext cx="591900" cy="28425"/>
            <a:chOff x="1717525" y="1087975"/>
            <a:chExt cx="591900" cy="28425"/>
          </a:xfrm>
        </p:grpSpPr>
        <p:cxnSp>
          <p:nvCxnSpPr>
            <p:cNvPr id="300" name="Google Shape;300;p38"/>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301;p38"/>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pic>
        <p:nvPicPr>
          <p:cNvPr id="302" name="Google Shape;302;p38"/>
          <p:cNvPicPr preferRelativeResize="0"/>
          <p:nvPr/>
        </p:nvPicPr>
        <p:blipFill>
          <a:blip r:embed="rId3">
            <a:alphaModFix/>
          </a:blip>
          <a:stretch>
            <a:fillRect/>
          </a:stretch>
        </p:blipFill>
        <p:spPr>
          <a:xfrm>
            <a:off x="-16475" y="3251575"/>
            <a:ext cx="3812399" cy="1944000"/>
          </a:xfrm>
          <a:prstGeom prst="rect">
            <a:avLst/>
          </a:prstGeom>
          <a:noFill/>
          <a:ln>
            <a:noFill/>
          </a:ln>
        </p:spPr>
      </p:pic>
      <p:pic>
        <p:nvPicPr>
          <p:cNvPr id="303" name="Google Shape;303;p38"/>
          <p:cNvPicPr preferRelativeResize="0"/>
          <p:nvPr/>
        </p:nvPicPr>
        <p:blipFill>
          <a:blip r:embed="rId4">
            <a:alphaModFix/>
          </a:blip>
          <a:stretch>
            <a:fillRect/>
          </a:stretch>
        </p:blipFill>
        <p:spPr>
          <a:xfrm>
            <a:off x="5331601" y="842025"/>
            <a:ext cx="3812400" cy="1943999"/>
          </a:xfrm>
          <a:prstGeom prst="rect">
            <a:avLst/>
          </a:prstGeom>
          <a:noFill/>
          <a:ln>
            <a:noFill/>
          </a:ln>
        </p:spPr>
      </p:pic>
      <p:pic>
        <p:nvPicPr>
          <p:cNvPr id="304" name="Google Shape;304;p38"/>
          <p:cNvPicPr preferRelativeResize="0"/>
          <p:nvPr/>
        </p:nvPicPr>
        <p:blipFill>
          <a:blip r:embed="rId5">
            <a:alphaModFix/>
          </a:blip>
          <a:stretch>
            <a:fillRect/>
          </a:stretch>
        </p:blipFill>
        <p:spPr>
          <a:xfrm>
            <a:off x="-16475" y="918219"/>
            <a:ext cx="3812400" cy="1944000"/>
          </a:xfrm>
          <a:prstGeom prst="rect">
            <a:avLst/>
          </a:prstGeom>
          <a:noFill/>
          <a:ln>
            <a:noFill/>
          </a:ln>
        </p:spPr>
      </p:pic>
      <p:pic>
        <p:nvPicPr>
          <p:cNvPr id="305" name="Google Shape;305;p38"/>
          <p:cNvPicPr preferRelativeResize="0"/>
          <p:nvPr/>
        </p:nvPicPr>
        <p:blipFill>
          <a:blip r:embed="rId6">
            <a:alphaModFix/>
          </a:blip>
          <a:stretch>
            <a:fillRect/>
          </a:stretch>
        </p:blipFill>
        <p:spPr>
          <a:xfrm>
            <a:off x="5331600" y="3251587"/>
            <a:ext cx="3812400" cy="1944000"/>
          </a:xfrm>
          <a:prstGeom prst="rect">
            <a:avLst/>
          </a:prstGeom>
          <a:noFill/>
          <a:ln>
            <a:noFill/>
          </a:ln>
        </p:spPr>
      </p:pic>
      <p:sp>
        <p:nvSpPr>
          <p:cNvPr id="306" name="Google Shape;306;p38"/>
          <p:cNvSpPr txBox="1"/>
          <p:nvPr/>
        </p:nvSpPr>
        <p:spPr>
          <a:xfrm>
            <a:off x="6571400" y="2892650"/>
            <a:ext cx="19323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Backcourt, short</a:t>
            </a:r>
            <a:endParaRPr sz="1600">
              <a:latin typeface="Ubuntu Light"/>
              <a:ea typeface="Ubuntu Light"/>
              <a:cs typeface="Ubuntu Light"/>
              <a:sym typeface="Ubuntu Light"/>
            </a:endParaRPr>
          </a:p>
        </p:txBody>
      </p:sp>
      <p:pic>
        <p:nvPicPr>
          <p:cNvPr id="307" name="Google Shape;307;p38"/>
          <p:cNvPicPr preferRelativeResize="0"/>
          <p:nvPr/>
        </p:nvPicPr>
        <p:blipFill>
          <a:blip r:embed="rId7">
            <a:alphaModFix/>
          </a:blip>
          <a:stretch>
            <a:fillRect/>
          </a:stretch>
        </p:blipFill>
        <p:spPr>
          <a:xfrm>
            <a:off x="2665809" y="1984450"/>
            <a:ext cx="3812400" cy="1944001"/>
          </a:xfrm>
          <a:prstGeom prst="rect">
            <a:avLst/>
          </a:prstGeom>
          <a:noFill/>
          <a:ln>
            <a:noFill/>
          </a:ln>
        </p:spPr>
      </p:pic>
      <p:sp>
        <p:nvSpPr>
          <p:cNvPr id="308" name="Google Shape;308;p38"/>
          <p:cNvSpPr txBox="1"/>
          <p:nvPr/>
        </p:nvSpPr>
        <p:spPr>
          <a:xfrm>
            <a:off x="1073525" y="554563"/>
            <a:ext cx="19323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Back Court, left</a:t>
            </a:r>
            <a:endParaRPr sz="1600">
              <a:latin typeface="Ubuntu Light"/>
              <a:ea typeface="Ubuntu Light"/>
              <a:cs typeface="Ubuntu Light"/>
              <a:sym typeface="Ubuntu Light"/>
            </a:endParaRPr>
          </a:p>
        </p:txBody>
      </p:sp>
      <p:sp>
        <p:nvSpPr>
          <p:cNvPr id="309" name="Google Shape;309;p38"/>
          <p:cNvSpPr txBox="1"/>
          <p:nvPr/>
        </p:nvSpPr>
        <p:spPr>
          <a:xfrm>
            <a:off x="6554400" y="486000"/>
            <a:ext cx="1932300" cy="31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¾ court, left</a:t>
            </a:r>
            <a:endParaRPr sz="1600">
              <a:latin typeface="Ubuntu Light"/>
              <a:ea typeface="Ubuntu Light"/>
              <a:cs typeface="Ubuntu Light"/>
              <a:sym typeface="Ubuntu Light"/>
            </a:endParaRPr>
          </a:p>
        </p:txBody>
      </p:sp>
      <p:sp>
        <p:nvSpPr>
          <p:cNvPr id="310" name="Google Shape;310;p38"/>
          <p:cNvSpPr txBox="1"/>
          <p:nvPr/>
        </p:nvSpPr>
        <p:spPr>
          <a:xfrm>
            <a:off x="958700" y="2892638"/>
            <a:ext cx="19323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Front Court, left</a:t>
            </a:r>
            <a:endParaRPr sz="1600">
              <a:latin typeface="Ubuntu Light"/>
              <a:ea typeface="Ubuntu Light"/>
              <a:cs typeface="Ubuntu Light"/>
              <a:sym typeface="Ubuntu Light"/>
            </a:endParaRPr>
          </a:p>
        </p:txBody>
      </p:sp>
      <p:sp>
        <p:nvSpPr>
          <p:cNvPr id="311" name="Google Shape;311;p38"/>
          <p:cNvSpPr txBox="1"/>
          <p:nvPr/>
        </p:nvSpPr>
        <p:spPr>
          <a:xfrm>
            <a:off x="4017150" y="1656000"/>
            <a:ext cx="1093200" cy="2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Ubuntu Light"/>
                <a:ea typeface="Ubuntu Light"/>
                <a:cs typeface="Ubuntu Light"/>
                <a:sym typeface="Ubuntu Light"/>
              </a:rPr>
              <a:t>Full Court</a:t>
            </a:r>
            <a:endParaRPr sz="1600">
              <a:latin typeface="Ubuntu Light"/>
              <a:ea typeface="Ubuntu Light"/>
              <a:cs typeface="Ubuntu Light"/>
              <a:sym typeface="Ubuntu Light"/>
            </a:endParaRPr>
          </a:p>
        </p:txBody>
      </p:sp>
      <p:sp>
        <p:nvSpPr>
          <p:cNvPr id="312" name="Google Shape;312;p38"/>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2126550" y="1900800"/>
            <a:ext cx="4890900" cy="1082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a:t>
            </a:r>
            <a:endParaRPr sz="3200"/>
          </a:p>
          <a:p>
            <a:pPr marL="0" lvl="0" indent="0" algn="ctr" rtl="0">
              <a:lnSpc>
                <a:spcPct val="100000"/>
              </a:lnSpc>
              <a:spcBef>
                <a:spcPts val="0"/>
              </a:spcBef>
              <a:spcAft>
                <a:spcPts val="0"/>
              </a:spcAft>
              <a:buNone/>
            </a:pPr>
            <a:r>
              <a:rPr lang="es" sz="3200"/>
              <a:t>Pass Locations</a:t>
            </a:r>
            <a:endParaRPr sz="3200"/>
          </a:p>
        </p:txBody>
      </p:sp>
      <p:sp>
        <p:nvSpPr>
          <p:cNvPr id="318" name="Google Shape;318;p39"/>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0"/>
          <p:cNvPicPr preferRelativeResize="0"/>
          <p:nvPr/>
        </p:nvPicPr>
        <p:blipFill rotWithShape="1">
          <a:blip r:embed="rId3">
            <a:alphaModFix/>
          </a:blip>
          <a:srcRect t="10937" b="4208"/>
          <a:stretch/>
        </p:blipFill>
        <p:spPr>
          <a:xfrm>
            <a:off x="0" y="0"/>
            <a:ext cx="9144003" cy="484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1"/>
          <p:cNvPicPr preferRelativeResize="0"/>
          <p:nvPr/>
        </p:nvPicPr>
        <p:blipFill rotWithShape="1">
          <a:blip r:embed="rId3">
            <a:alphaModFix/>
          </a:blip>
          <a:srcRect t="11016" b="4237"/>
          <a:stretch/>
        </p:blipFill>
        <p:spPr>
          <a:xfrm>
            <a:off x="0" y="0"/>
            <a:ext cx="9144003" cy="48431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2"/>
          <p:cNvPicPr preferRelativeResize="0"/>
          <p:nvPr/>
        </p:nvPicPr>
        <p:blipFill rotWithShape="1">
          <a:blip r:embed="rId3">
            <a:alphaModFix/>
          </a:blip>
          <a:srcRect l="43332" t="24866" r="5198" b="34569"/>
          <a:stretch/>
        </p:blipFill>
        <p:spPr>
          <a:xfrm>
            <a:off x="1993925" y="2603753"/>
            <a:ext cx="5156152" cy="2539747"/>
          </a:xfrm>
          <a:prstGeom prst="rect">
            <a:avLst/>
          </a:prstGeom>
          <a:noFill/>
          <a:ln>
            <a:noFill/>
          </a:ln>
        </p:spPr>
      </p:pic>
      <p:pic>
        <p:nvPicPr>
          <p:cNvPr id="334" name="Google Shape;334;p42"/>
          <p:cNvPicPr preferRelativeResize="0"/>
          <p:nvPr/>
        </p:nvPicPr>
        <p:blipFill rotWithShape="1">
          <a:blip r:embed="rId4">
            <a:alphaModFix/>
          </a:blip>
          <a:srcRect l="43332" t="24796" r="5198" b="34640"/>
          <a:stretch/>
        </p:blipFill>
        <p:spPr>
          <a:xfrm>
            <a:off x="1993925" y="0"/>
            <a:ext cx="5156152" cy="2539750"/>
          </a:xfrm>
          <a:prstGeom prst="rect">
            <a:avLst/>
          </a:prstGeom>
          <a:noFill/>
          <a:ln>
            <a:noFill/>
          </a:ln>
        </p:spPr>
      </p:pic>
      <p:sp>
        <p:nvSpPr>
          <p:cNvPr id="335" name="Google Shape;335;p42"/>
          <p:cNvSpPr txBox="1"/>
          <p:nvPr/>
        </p:nvSpPr>
        <p:spPr>
          <a:xfrm>
            <a:off x="695075" y="1015425"/>
            <a:ext cx="873000" cy="3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Ubuntu"/>
                <a:ea typeface="Ubuntu"/>
                <a:cs typeface="Ubuntu"/>
                <a:sym typeface="Ubuntu"/>
              </a:rPr>
              <a:t>Dallas</a:t>
            </a:r>
            <a:endParaRPr sz="1800" b="1">
              <a:solidFill>
                <a:schemeClr val="dk1"/>
              </a:solidFill>
              <a:latin typeface="Ubuntu"/>
              <a:ea typeface="Ubuntu"/>
              <a:cs typeface="Ubuntu"/>
              <a:sym typeface="Ubuntu"/>
            </a:endParaRPr>
          </a:p>
        </p:txBody>
      </p:sp>
      <p:sp>
        <p:nvSpPr>
          <p:cNvPr id="336" name="Google Shape;336;p42"/>
          <p:cNvSpPr txBox="1"/>
          <p:nvPr/>
        </p:nvSpPr>
        <p:spPr>
          <a:xfrm>
            <a:off x="275750" y="3654925"/>
            <a:ext cx="1818600" cy="3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Ubuntu"/>
                <a:ea typeface="Ubuntu"/>
                <a:cs typeface="Ubuntu"/>
                <a:sym typeface="Ubuntu"/>
              </a:rPr>
              <a:t>Golden State</a:t>
            </a:r>
            <a:endParaRPr sz="1800" b="1">
              <a:solidFill>
                <a:schemeClr val="dk1"/>
              </a:solidFill>
              <a:latin typeface="Ubuntu"/>
              <a:ea typeface="Ubuntu"/>
              <a:cs typeface="Ubuntu"/>
              <a:sym typeface="Ubuntu"/>
            </a:endParaRPr>
          </a:p>
        </p:txBody>
      </p:sp>
      <p:sp>
        <p:nvSpPr>
          <p:cNvPr id="337" name="Google Shape;337;p42"/>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3"/>
          <p:cNvSpPr txBox="1">
            <a:spLocks noGrp="1"/>
          </p:cNvSpPr>
          <p:nvPr>
            <p:ph type="title"/>
          </p:nvPr>
        </p:nvSpPr>
        <p:spPr>
          <a:xfrm>
            <a:off x="1289700" y="1900800"/>
            <a:ext cx="6033300" cy="1069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a:t>
            </a:r>
            <a:endParaRPr sz="3200"/>
          </a:p>
          <a:p>
            <a:pPr marL="0" lvl="0" indent="0" algn="ctr" rtl="0">
              <a:lnSpc>
                <a:spcPct val="100000"/>
              </a:lnSpc>
              <a:spcBef>
                <a:spcPts val="0"/>
              </a:spcBef>
              <a:spcAft>
                <a:spcPts val="0"/>
              </a:spcAft>
              <a:buNone/>
            </a:pPr>
            <a:r>
              <a:rPr lang="es" sz="3200"/>
              <a:t>Pass and Drive Production</a:t>
            </a:r>
            <a:endParaRPr sz="3200"/>
          </a:p>
        </p:txBody>
      </p:sp>
      <p:sp>
        <p:nvSpPr>
          <p:cNvPr id="343" name="Google Shape;343;p43"/>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ctrTitle"/>
          </p:nvPr>
        </p:nvSpPr>
        <p:spPr>
          <a:xfrm>
            <a:off x="1147278" y="178912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a:solidFill>
                  <a:schemeClr val="dk1"/>
                </a:solidFill>
              </a:rPr>
              <a:t>Passing</a:t>
            </a:r>
            <a:endParaRPr sz="2000">
              <a:solidFill>
                <a:schemeClr val="dk1"/>
              </a:solidFill>
            </a:endParaRPr>
          </a:p>
        </p:txBody>
      </p:sp>
      <p:sp>
        <p:nvSpPr>
          <p:cNvPr id="349" name="Google Shape;349;p44"/>
          <p:cNvSpPr txBox="1">
            <a:spLocks noGrp="1"/>
          </p:cNvSpPr>
          <p:nvPr>
            <p:ph type="subTitle" idx="1"/>
          </p:nvPr>
        </p:nvSpPr>
        <p:spPr>
          <a:xfrm>
            <a:off x="1045425" y="2433825"/>
            <a:ext cx="3373200" cy="1112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s" sz="1800">
                <a:solidFill>
                  <a:schemeClr val="dk1"/>
                </a:solidFill>
              </a:rPr>
              <a:t>team and individual level</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defenders passed</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points per possession</a:t>
            </a:r>
            <a:endParaRPr sz="1800">
              <a:solidFill>
                <a:schemeClr val="dk1"/>
              </a:solidFill>
            </a:endParaRPr>
          </a:p>
          <a:p>
            <a:pPr marL="0" lvl="0" indent="0" algn="l" rtl="0">
              <a:spcBef>
                <a:spcPts val="0"/>
              </a:spcBef>
              <a:spcAft>
                <a:spcPts val="0"/>
              </a:spcAft>
              <a:buNone/>
            </a:pPr>
            <a:endParaRPr sz="1500">
              <a:solidFill>
                <a:schemeClr val="dk1"/>
              </a:solidFill>
            </a:endParaRPr>
          </a:p>
        </p:txBody>
      </p:sp>
      <p:sp>
        <p:nvSpPr>
          <p:cNvPr id="350" name="Google Shape;350;p44"/>
          <p:cNvSpPr txBox="1">
            <a:spLocks noGrp="1"/>
          </p:cNvSpPr>
          <p:nvPr>
            <p:ph type="ctrTitle" idx="2"/>
          </p:nvPr>
        </p:nvSpPr>
        <p:spPr>
          <a:xfrm>
            <a:off x="4818378" y="178912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a:solidFill>
                  <a:schemeClr val="dk1"/>
                </a:solidFill>
              </a:rPr>
              <a:t>Driving</a:t>
            </a:r>
            <a:endParaRPr sz="2000">
              <a:solidFill>
                <a:schemeClr val="dk1"/>
              </a:solidFill>
            </a:endParaRPr>
          </a:p>
        </p:txBody>
      </p:sp>
      <p:sp>
        <p:nvSpPr>
          <p:cNvPr id="351" name="Google Shape;351;p44"/>
          <p:cNvSpPr txBox="1">
            <a:spLocks noGrp="1"/>
          </p:cNvSpPr>
          <p:nvPr>
            <p:ph type="subTitle" idx="3"/>
          </p:nvPr>
        </p:nvSpPr>
        <p:spPr>
          <a:xfrm>
            <a:off x="4818375" y="2433825"/>
            <a:ext cx="3417000" cy="1284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s" sz="1800">
                <a:solidFill>
                  <a:schemeClr val="dk1"/>
                </a:solidFill>
              </a:rPr>
              <a:t>team and individual level</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defenders passed</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points per possession</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speed</a:t>
            </a:r>
            <a:endParaRPr sz="1800">
              <a:solidFill>
                <a:schemeClr val="dk1"/>
              </a:solidFill>
            </a:endParaRPr>
          </a:p>
          <a:p>
            <a:pPr marL="457200" lvl="0" indent="-342900" algn="l" rtl="0">
              <a:spcBef>
                <a:spcPts val="0"/>
              </a:spcBef>
              <a:spcAft>
                <a:spcPts val="0"/>
              </a:spcAft>
              <a:buClr>
                <a:schemeClr val="dk1"/>
              </a:buClr>
              <a:buSzPts val="1800"/>
              <a:buChar char="➔"/>
            </a:pPr>
            <a:r>
              <a:rPr lang="es" sz="1800">
                <a:solidFill>
                  <a:schemeClr val="dk1"/>
                </a:solidFill>
              </a:rPr>
              <a:t>paint touch</a:t>
            </a:r>
            <a:endParaRPr sz="1800">
              <a:solidFill>
                <a:schemeClr val="dk1"/>
              </a:solidFill>
            </a:endParaRPr>
          </a:p>
          <a:p>
            <a:pPr marL="0" lvl="0" indent="0" algn="l" rtl="0">
              <a:spcBef>
                <a:spcPts val="0"/>
              </a:spcBef>
              <a:spcAft>
                <a:spcPts val="0"/>
              </a:spcAft>
              <a:buNone/>
            </a:pPr>
            <a:endParaRPr sz="1600">
              <a:solidFill>
                <a:schemeClr val="dk1"/>
              </a:solidFill>
            </a:endParaRPr>
          </a:p>
        </p:txBody>
      </p:sp>
      <p:sp>
        <p:nvSpPr>
          <p:cNvPr id="352" name="Google Shape;352;p44"/>
          <p:cNvSpPr txBox="1">
            <a:spLocks noGrp="1"/>
          </p:cNvSpPr>
          <p:nvPr>
            <p:ph type="title" idx="4"/>
          </p:nvPr>
        </p:nvSpPr>
        <p:spPr>
          <a:xfrm>
            <a:off x="2713050" y="891700"/>
            <a:ext cx="37179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500"/>
              <a:t>Production</a:t>
            </a:r>
            <a:endParaRPr sz="2500"/>
          </a:p>
        </p:txBody>
      </p:sp>
      <p:sp>
        <p:nvSpPr>
          <p:cNvPr id="353" name="Google Shape;353;p44"/>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5"/>
          <p:cNvSpPr txBox="1">
            <a:spLocks noGrp="1"/>
          </p:cNvSpPr>
          <p:nvPr>
            <p:ph type="title"/>
          </p:nvPr>
        </p:nvSpPr>
        <p:spPr>
          <a:xfrm>
            <a:off x="1289700" y="1900800"/>
            <a:ext cx="6564600" cy="108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a:t>
            </a:r>
            <a:endParaRPr sz="3200"/>
          </a:p>
          <a:p>
            <a:pPr marL="0" lvl="0" indent="0" algn="ctr" rtl="0">
              <a:lnSpc>
                <a:spcPct val="100000"/>
              </a:lnSpc>
              <a:spcBef>
                <a:spcPts val="0"/>
              </a:spcBef>
              <a:spcAft>
                <a:spcPts val="0"/>
              </a:spcAft>
              <a:buNone/>
            </a:pPr>
            <a:r>
              <a:rPr lang="es" sz="3200"/>
              <a:t>Team Pass Production</a:t>
            </a:r>
            <a:endParaRPr sz="3200"/>
          </a:p>
        </p:txBody>
      </p:sp>
      <p:sp>
        <p:nvSpPr>
          <p:cNvPr id="359" name="Google Shape;359;p45"/>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6"/>
          <p:cNvPicPr preferRelativeResize="0"/>
          <p:nvPr/>
        </p:nvPicPr>
        <p:blipFill rotWithShape="1">
          <a:blip r:embed="rId3">
            <a:alphaModFix/>
          </a:blip>
          <a:srcRect t="11016"/>
          <a:stretch/>
        </p:blipFill>
        <p:spPr>
          <a:xfrm>
            <a:off x="0" y="0"/>
            <a:ext cx="9144003" cy="5085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ctrTitle"/>
          </p:nvPr>
        </p:nvSpPr>
        <p:spPr>
          <a:xfrm>
            <a:off x="945200" y="513450"/>
            <a:ext cx="2528400" cy="875700"/>
          </a:xfrm>
          <a:prstGeom prst="rect">
            <a:avLst/>
          </a:prstGeom>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a:t>About Me</a:t>
            </a:r>
            <a:endParaRPr i="1"/>
          </a:p>
        </p:txBody>
      </p:sp>
      <p:sp>
        <p:nvSpPr>
          <p:cNvPr id="195" name="Google Shape;195;p29"/>
          <p:cNvSpPr txBox="1"/>
          <p:nvPr/>
        </p:nvSpPr>
        <p:spPr>
          <a:xfrm>
            <a:off x="730350" y="1516150"/>
            <a:ext cx="4964400" cy="24066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Clr>
                <a:schemeClr val="dk1"/>
              </a:buClr>
              <a:buSzPts val="1800"/>
              <a:buFont typeface="Ubuntu Light"/>
              <a:buChar char="●"/>
            </a:pPr>
            <a:r>
              <a:rPr lang="es" sz="1800">
                <a:solidFill>
                  <a:schemeClr val="dk1"/>
                </a:solidFill>
                <a:latin typeface="Ubuntu Light"/>
                <a:ea typeface="Ubuntu Light"/>
                <a:cs typeface="Ubuntu Light"/>
                <a:sym typeface="Ubuntu Light"/>
              </a:rPr>
              <a:t>Grew up playing and watching sports</a:t>
            </a:r>
            <a:endParaRPr sz="1800">
              <a:solidFill>
                <a:schemeClr val="dk1"/>
              </a:solidFill>
              <a:latin typeface="Ubuntu Light"/>
              <a:ea typeface="Ubuntu Light"/>
              <a:cs typeface="Ubuntu Light"/>
              <a:sym typeface="Ubuntu Light"/>
            </a:endParaRPr>
          </a:p>
          <a:p>
            <a:pPr marL="457200" lvl="0" indent="-342900" algn="l" rtl="0">
              <a:lnSpc>
                <a:spcPct val="150000"/>
              </a:lnSpc>
              <a:spcBef>
                <a:spcPts val="0"/>
              </a:spcBef>
              <a:spcAft>
                <a:spcPts val="0"/>
              </a:spcAft>
              <a:buClr>
                <a:schemeClr val="dk1"/>
              </a:buClr>
              <a:buSzPts val="1800"/>
              <a:buFont typeface="Ubuntu Light"/>
              <a:buChar char="●"/>
            </a:pPr>
            <a:r>
              <a:rPr lang="es" sz="1800">
                <a:solidFill>
                  <a:schemeClr val="dk1"/>
                </a:solidFill>
                <a:latin typeface="Ubuntu Light"/>
                <a:ea typeface="Ubuntu Light"/>
                <a:cs typeface="Ubuntu Light"/>
                <a:sym typeface="Ubuntu Light"/>
              </a:rPr>
              <a:t>Computer Science at Queen’s University, BSc. &amp; MSc.</a:t>
            </a:r>
            <a:endParaRPr sz="1800">
              <a:solidFill>
                <a:schemeClr val="dk1"/>
              </a:solidFill>
              <a:latin typeface="Ubuntu Light"/>
              <a:ea typeface="Ubuntu Light"/>
              <a:cs typeface="Ubuntu Light"/>
              <a:sym typeface="Ubuntu Light"/>
            </a:endParaRPr>
          </a:p>
          <a:p>
            <a:pPr marL="457200" lvl="0" indent="-342900" algn="l" rtl="0">
              <a:lnSpc>
                <a:spcPct val="150000"/>
              </a:lnSpc>
              <a:spcBef>
                <a:spcPts val="0"/>
              </a:spcBef>
              <a:spcAft>
                <a:spcPts val="0"/>
              </a:spcAft>
              <a:buClr>
                <a:schemeClr val="dk1"/>
              </a:buClr>
              <a:buSzPts val="1800"/>
              <a:buFont typeface="Ubuntu Light"/>
              <a:buChar char="●"/>
            </a:pPr>
            <a:r>
              <a:rPr lang="es" sz="1800">
                <a:solidFill>
                  <a:schemeClr val="dk1"/>
                </a:solidFill>
                <a:latin typeface="Ubuntu Light"/>
                <a:ea typeface="Ubuntu Light"/>
                <a:cs typeface="Ubuntu Light"/>
                <a:sym typeface="Ubuntu Light"/>
              </a:rPr>
              <a:t>Varsity basketball player</a:t>
            </a:r>
            <a:endParaRPr sz="1800">
              <a:solidFill>
                <a:schemeClr val="dk1"/>
              </a:solidFill>
              <a:latin typeface="Ubuntu Light"/>
              <a:ea typeface="Ubuntu Light"/>
              <a:cs typeface="Ubuntu Light"/>
              <a:sym typeface="Ubuntu Light"/>
            </a:endParaRPr>
          </a:p>
        </p:txBody>
      </p:sp>
      <p:sp>
        <p:nvSpPr>
          <p:cNvPr id="196" name="Google Shape;196;p29"/>
          <p:cNvSpPr/>
          <p:nvPr/>
        </p:nvSpPr>
        <p:spPr>
          <a:xfrm>
            <a:off x="5095366" y="447424"/>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9"/>
          <p:cNvPicPr preferRelativeResize="0"/>
          <p:nvPr/>
        </p:nvPicPr>
        <p:blipFill>
          <a:blip r:embed="rId3">
            <a:alphaModFix/>
          </a:blip>
          <a:stretch>
            <a:fillRect/>
          </a:stretch>
        </p:blipFill>
        <p:spPr>
          <a:xfrm>
            <a:off x="5715775" y="321350"/>
            <a:ext cx="2003199" cy="1904375"/>
          </a:xfrm>
          <a:prstGeom prst="rect">
            <a:avLst/>
          </a:prstGeom>
          <a:noFill/>
          <a:ln>
            <a:noFill/>
          </a:ln>
        </p:spPr>
      </p:pic>
      <p:pic>
        <p:nvPicPr>
          <p:cNvPr id="198" name="Google Shape;198;p29"/>
          <p:cNvPicPr preferRelativeResize="0"/>
          <p:nvPr/>
        </p:nvPicPr>
        <p:blipFill rotWithShape="1">
          <a:blip r:embed="rId4">
            <a:alphaModFix/>
          </a:blip>
          <a:srcRect l="17147" r="15024"/>
          <a:stretch/>
        </p:blipFill>
        <p:spPr>
          <a:xfrm>
            <a:off x="6534075" y="2121963"/>
            <a:ext cx="2437026" cy="26253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7"/>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8"/>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0"/>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1"/>
          <p:cNvPicPr preferRelativeResize="0"/>
          <p:nvPr/>
        </p:nvPicPr>
        <p:blipFill rotWithShape="1">
          <a:blip r:embed="rId3">
            <a:alphaModFix/>
          </a:blip>
          <a:srcRect t="11017" b="7008"/>
          <a:stretch/>
        </p:blipFill>
        <p:spPr>
          <a:xfrm>
            <a:off x="0" y="219600"/>
            <a:ext cx="9144003" cy="4684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52"/>
          <p:cNvPicPr preferRelativeResize="0"/>
          <p:nvPr/>
        </p:nvPicPr>
        <p:blipFill rotWithShape="1">
          <a:blip r:embed="rId3">
            <a:alphaModFix/>
          </a:blip>
          <a:srcRect t="10873" b="7186"/>
          <a:stretch/>
        </p:blipFill>
        <p:spPr>
          <a:xfrm>
            <a:off x="0" y="219600"/>
            <a:ext cx="9144003" cy="4682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3"/>
          <p:cNvSpPr txBox="1">
            <a:spLocks noGrp="1"/>
          </p:cNvSpPr>
          <p:nvPr>
            <p:ph type="title"/>
          </p:nvPr>
        </p:nvSpPr>
        <p:spPr>
          <a:xfrm>
            <a:off x="1289700" y="1900800"/>
            <a:ext cx="6564600" cy="10875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a:t>
            </a:r>
            <a:endParaRPr sz="3200"/>
          </a:p>
          <a:p>
            <a:pPr marL="0" lvl="0" indent="0" algn="ctr" rtl="0">
              <a:lnSpc>
                <a:spcPct val="100000"/>
              </a:lnSpc>
              <a:spcBef>
                <a:spcPts val="0"/>
              </a:spcBef>
              <a:spcAft>
                <a:spcPts val="0"/>
              </a:spcAft>
              <a:buNone/>
            </a:pPr>
            <a:r>
              <a:rPr lang="es" sz="3200"/>
              <a:t>Team Drive Production</a:t>
            </a:r>
            <a:endParaRPr sz="3200"/>
          </a:p>
        </p:txBody>
      </p:sp>
      <p:sp>
        <p:nvSpPr>
          <p:cNvPr id="400" name="Google Shape;400;p53"/>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54"/>
          <p:cNvPicPr preferRelativeResize="0"/>
          <p:nvPr/>
        </p:nvPicPr>
        <p:blipFill rotWithShape="1">
          <a:blip r:embed="rId3">
            <a:alphaModFix/>
          </a:blip>
          <a:srcRect t="10833"/>
          <a:stretch/>
        </p:blipFill>
        <p:spPr>
          <a:xfrm>
            <a:off x="0" y="0"/>
            <a:ext cx="9144003" cy="509573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55"/>
          <p:cNvPicPr preferRelativeResize="0"/>
          <p:nvPr/>
        </p:nvPicPr>
        <p:blipFill rotWithShape="1">
          <a:blip r:embed="rId3">
            <a:alphaModFix/>
          </a:blip>
          <a:srcRect t="11000"/>
          <a:stretch/>
        </p:blipFill>
        <p:spPr>
          <a:xfrm>
            <a:off x="0" y="0"/>
            <a:ext cx="9144003" cy="5086026"/>
          </a:xfrm>
          <a:prstGeom prst="rect">
            <a:avLst/>
          </a:prstGeom>
          <a:noFill/>
          <a:ln>
            <a:noFill/>
          </a:ln>
        </p:spPr>
      </p:pic>
      <p:pic>
        <p:nvPicPr>
          <p:cNvPr id="411" name="Google Shape;411;p55"/>
          <p:cNvPicPr preferRelativeResize="0"/>
          <p:nvPr/>
        </p:nvPicPr>
        <p:blipFill rotWithShape="1">
          <a:blip r:embed="rId4">
            <a:alphaModFix/>
          </a:blip>
          <a:srcRect t="11410"/>
          <a:stretch/>
        </p:blipFill>
        <p:spPr>
          <a:xfrm>
            <a:off x="0" y="0"/>
            <a:ext cx="9144003" cy="5062886"/>
          </a:xfrm>
          <a:prstGeom prst="rect">
            <a:avLst/>
          </a:prstGeom>
          <a:noFill/>
          <a:ln>
            <a:noFill/>
          </a:ln>
        </p:spPr>
      </p:pic>
      <p:cxnSp>
        <p:nvCxnSpPr>
          <p:cNvPr id="412" name="Google Shape;412;p55"/>
          <p:cNvCxnSpPr/>
          <p:nvPr/>
        </p:nvCxnSpPr>
        <p:spPr>
          <a:xfrm flipH="1">
            <a:off x="6630650" y="1821925"/>
            <a:ext cx="679500" cy="9030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56"/>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Motivation</a:t>
            </a:r>
            <a:endParaRPr sz="2500"/>
          </a:p>
        </p:txBody>
      </p:sp>
      <p:sp>
        <p:nvSpPr>
          <p:cNvPr id="204" name="Google Shape;204;p3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sp>
        <p:nvSpPr>
          <p:cNvPr id="205" name="Google Shape;205;p30"/>
          <p:cNvSpPr txBox="1"/>
          <p:nvPr/>
        </p:nvSpPr>
        <p:spPr>
          <a:xfrm>
            <a:off x="776550" y="2553350"/>
            <a:ext cx="22032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2"/>
                </a:solidFill>
                <a:latin typeface="Ubuntu Light"/>
                <a:ea typeface="Ubuntu Light"/>
                <a:cs typeface="Ubuntu Light"/>
                <a:sym typeface="Ubuntu Light"/>
              </a:rPr>
              <a:t>Line breaking passes</a:t>
            </a:r>
            <a:endParaRPr>
              <a:solidFill>
                <a:schemeClr val="dk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206" name="Google Shape;206;p30"/>
          <p:cNvSpPr txBox="1"/>
          <p:nvPr/>
        </p:nvSpPr>
        <p:spPr>
          <a:xfrm>
            <a:off x="3555025" y="2553350"/>
            <a:ext cx="2203200" cy="6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2"/>
                </a:solidFill>
                <a:latin typeface="Ubuntu Light"/>
                <a:ea typeface="Ubuntu Light"/>
                <a:cs typeface="Ubuntu Light"/>
                <a:sym typeface="Ubuntu Light"/>
              </a:rPr>
              <a:t>Players that put pressure on defense using the pass</a:t>
            </a:r>
            <a:endParaRPr>
              <a:solidFill>
                <a:schemeClr val="dk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207" name="Google Shape;207;p30"/>
          <p:cNvSpPr txBox="1"/>
          <p:nvPr/>
        </p:nvSpPr>
        <p:spPr>
          <a:xfrm>
            <a:off x="6421100" y="2553350"/>
            <a:ext cx="2203800" cy="12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2"/>
                </a:solidFill>
                <a:latin typeface="Ubuntu Light"/>
                <a:ea typeface="Ubuntu Light"/>
                <a:cs typeface="Ubuntu Light"/>
                <a:sym typeface="Ubuntu Light"/>
              </a:rPr>
              <a:t>How do different teams and players attack in transition? </a:t>
            </a:r>
            <a:endParaRPr>
              <a:solidFill>
                <a:schemeClr val="dk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a:solidFill>
                <a:schemeClr val="dk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a:solidFill>
                  <a:schemeClr val="dk2"/>
                </a:solidFill>
                <a:latin typeface="Ubuntu Light"/>
                <a:ea typeface="Ubuntu Light"/>
                <a:cs typeface="Ubuntu Light"/>
                <a:sym typeface="Ubuntu Light"/>
              </a:rPr>
              <a:t>Can teams improve their offensive output by taking advantage of transition opportunities?</a:t>
            </a:r>
            <a:endParaRPr>
              <a:solidFill>
                <a:schemeClr val="dk2"/>
              </a:solidFill>
              <a:latin typeface="Ubuntu Light"/>
              <a:ea typeface="Ubuntu Light"/>
              <a:cs typeface="Ubuntu Light"/>
              <a:sym typeface="Ubuntu Light"/>
            </a:endParaRPr>
          </a:p>
        </p:txBody>
      </p:sp>
      <p:sp>
        <p:nvSpPr>
          <p:cNvPr id="208" name="Google Shape;208;p30"/>
          <p:cNvSpPr/>
          <p:nvPr/>
        </p:nvSpPr>
        <p:spPr>
          <a:xfrm>
            <a:off x="3660150" y="1771200"/>
            <a:ext cx="1947600" cy="7272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b="1">
                <a:solidFill>
                  <a:schemeClr val="dk1"/>
                </a:solidFill>
                <a:latin typeface="Ubuntu"/>
                <a:ea typeface="Ubuntu"/>
                <a:cs typeface="Ubuntu"/>
                <a:sym typeface="Ubuntu"/>
              </a:rPr>
              <a:t>Basketball</a:t>
            </a:r>
            <a:endParaRPr sz="1800" b="1">
              <a:solidFill>
                <a:schemeClr val="dk1"/>
              </a:solidFill>
              <a:latin typeface="Ubuntu"/>
              <a:ea typeface="Ubuntu"/>
              <a:cs typeface="Ubuntu"/>
              <a:sym typeface="Ubuntu"/>
            </a:endParaRPr>
          </a:p>
        </p:txBody>
      </p:sp>
      <p:sp>
        <p:nvSpPr>
          <p:cNvPr id="209" name="Google Shape;209;p30"/>
          <p:cNvSpPr/>
          <p:nvPr/>
        </p:nvSpPr>
        <p:spPr>
          <a:xfrm>
            <a:off x="6481050" y="1772425"/>
            <a:ext cx="1947900" cy="7257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b="1">
                <a:solidFill>
                  <a:schemeClr val="dk1"/>
                </a:solidFill>
                <a:latin typeface="Ubuntu"/>
                <a:ea typeface="Ubuntu"/>
                <a:cs typeface="Ubuntu"/>
                <a:sym typeface="Ubuntu"/>
              </a:rPr>
              <a:t>Transition</a:t>
            </a:r>
            <a:endParaRPr sz="1800" b="1">
              <a:solidFill>
                <a:schemeClr val="dk1"/>
              </a:solidFill>
              <a:latin typeface="Ubuntu"/>
              <a:ea typeface="Ubuntu"/>
              <a:cs typeface="Ubuntu"/>
              <a:sym typeface="Ubuntu"/>
            </a:endParaRPr>
          </a:p>
        </p:txBody>
      </p:sp>
      <p:sp>
        <p:nvSpPr>
          <p:cNvPr id="210" name="Google Shape;210;p30"/>
          <p:cNvSpPr/>
          <p:nvPr/>
        </p:nvSpPr>
        <p:spPr>
          <a:xfrm>
            <a:off x="686850" y="1771200"/>
            <a:ext cx="1947600" cy="7272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800" b="1">
                <a:solidFill>
                  <a:schemeClr val="dk1"/>
                </a:solidFill>
                <a:latin typeface="Ubuntu"/>
                <a:ea typeface="Ubuntu"/>
                <a:cs typeface="Ubuntu"/>
                <a:sym typeface="Ubuntu"/>
              </a:rPr>
              <a:t>Soccer</a:t>
            </a:r>
            <a:endParaRPr sz="1800" b="1">
              <a:solidFill>
                <a:schemeClr val="dk1"/>
              </a:solidFill>
              <a:latin typeface="Ubuntu"/>
              <a:ea typeface="Ubuntu"/>
              <a:cs typeface="Ubuntu"/>
              <a:sym typeface="Ubuntu"/>
            </a:endParaRPr>
          </a:p>
        </p:txBody>
      </p:sp>
      <p:cxnSp>
        <p:nvCxnSpPr>
          <p:cNvPr id="211" name="Google Shape;211;p30"/>
          <p:cNvCxnSpPr>
            <a:stCxn id="210" idx="6"/>
            <a:endCxn id="208" idx="2"/>
          </p:cNvCxnSpPr>
          <p:nvPr/>
        </p:nvCxnSpPr>
        <p:spPr>
          <a:xfrm>
            <a:off x="2634450" y="2134800"/>
            <a:ext cx="1025700" cy="0"/>
          </a:xfrm>
          <a:prstGeom prst="straightConnector1">
            <a:avLst/>
          </a:prstGeom>
          <a:noFill/>
          <a:ln w="19050" cap="flat" cmpd="sng">
            <a:solidFill>
              <a:schemeClr val="accent2"/>
            </a:solidFill>
            <a:prstDash val="solid"/>
            <a:round/>
            <a:headEnd type="none" w="med" len="med"/>
            <a:tailEnd type="triangle" w="med" len="med"/>
          </a:ln>
        </p:spPr>
      </p:cxnSp>
      <p:cxnSp>
        <p:nvCxnSpPr>
          <p:cNvPr id="212" name="Google Shape;212;p30"/>
          <p:cNvCxnSpPr>
            <a:stCxn id="208" idx="6"/>
            <a:endCxn id="209" idx="2"/>
          </p:cNvCxnSpPr>
          <p:nvPr/>
        </p:nvCxnSpPr>
        <p:spPr>
          <a:xfrm>
            <a:off x="5607750" y="2134800"/>
            <a:ext cx="873300" cy="600"/>
          </a:xfrm>
          <a:prstGeom prst="straightConnector1">
            <a:avLst/>
          </a:prstGeom>
          <a:noFill/>
          <a:ln w="19050" cap="flat" cmpd="sng">
            <a:solidFill>
              <a:schemeClr val="accent2"/>
            </a:solidFill>
            <a:prstDash val="solid"/>
            <a:round/>
            <a:headEnd type="none" w="med" len="med"/>
            <a:tailEnd type="triangle" w="med" len="med"/>
          </a:ln>
        </p:spPr>
      </p:cxnSp>
      <p:sp>
        <p:nvSpPr>
          <p:cNvPr id="213" name="Google Shape;213;p30"/>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7"/>
          <p:cNvPicPr preferRelativeResize="0"/>
          <p:nvPr/>
        </p:nvPicPr>
        <p:blipFill rotWithShape="1">
          <a:blip r:embed="rId3">
            <a:alphaModFix/>
          </a:blip>
          <a:srcRect t="11016"/>
          <a:stretch/>
        </p:blipFill>
        <p:spPr>
          <a:xfrm>
            <a:off x="0" y="0"/>
            <a:ext cx="9144003" cy="508523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1289700" y="1900800"/>
            <a:ext cx="6564600" cy="1050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a:t>
            </a:r>
            <a:endParaRPr sz="3200"/>
          </a:p>
          <a:p>
            <a:pPr marL="0" lvl="0" indent="0" algn="ctr" rtl="0">
              <a:lnSpc>
                <a:spcPct val="100000"/>
              </a:lnSpc>
              <a:spcBef>
                <a:spcPts val="0"/>
              </a:spcBef>
              <a:spcAft>
                <a:spcPts val="0"/>
              </a:spcAft>
              <a:buNone/>
            </a:pPr>
            <a:r>
              <a:rPr lang="es" sz="3200"/>
              <a:t>Individual Drive Production</a:t>
            </a:r>
            <a:endParaRPr sz="3200"/>
          </a:p>
        </p:txBody>
      </p:sp>
      <p:sp>
        <p:nvSpPr>
          <p:cNvPr id="428" name="Google Shape;428;p58"/>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59"/>
          <p:cNvPicPr preferRelativeResize="0"/>
          <p:nvPr/>
        </p:nvPicPr>
        <p:blipFill rotWithShape="1">
          <a:blip r:embed="rId3">
            <a:alphaModFix/>
          </a:blip>
          <a:srcRect t="11016"/>
          <a:stretch/>
        </p:blipFill>
        <p:spPr>
          <a:xfrm>
            <a:off x="0" y="0"/>
            <a:ext cx="9144003" cy="50852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60"/>
          <p:cNvPicPr preferRelativeResize="0"/>
          <p:nvPr/>
        </p:nvPicPr>
        <p:blipFill rotWithShape="1">
          <a:blip r:embed="rId3">
            <a:alphaModFix/>
          </a:blip>
          <a:srcRect t="10833"/>
          <a:stretch/>
        </p:blipFill>
        <p:spPr>
          <a:xfrm>
            <a:off x="0" y="0"/>
            <a:ext cx="9143997" cy="509575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61"/>
          <p:cNvPicPr preferRelativeResize="0"/>
          <p:nvPr/>
        </p:nvPicPr>
        <p:blipFill rotWithShape="1">
          <a:blip r:embed="rId3">
            <a:alphaModFix/>
          </a:blip>
          <a:srcRect t="11016"/>
          <a:stretch/>
        </p:blipFill>
        <p:spPr>
          <a:xfrm>
            <a:off x="0" y="0"/>
            <a:ext cx="9144003" cy="50852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2"/>
          <p:cNvPicPr preferRelativeResize="0"/>
          <p:nvPr/>
        </p:nvPicPr>
        <p:blipFill rotWithShape="1">
          <a:blip r:embed="rId3">
            <a:alphaModFix/>
          </a:blip>
          <a:srcRect t="11016"/>
          <a:stretch/>
        </p:blipFill>
        <p:spPr>
          <a:xfrm>
            <a:off x="0" y="0"/>
            <a:ext cx="9144003" cy="50852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3"/>
          <p:cNvPicPr preferRelativeResize="0"/>
          <p:nvPr/>
        </p:nvPicPr>
        <p:blipFill rotWithShape="1">
          <a:blip r:embed="rId3">
            <a:alphaModFix/>
          </a:blip>
          <a:srcRect t="11016"/>
          <a:stretch/>
        </p:blipFill>
        <p:spPr>
          <a:xfrm>
            <a:off x="0" y="0"/>
            <a:ext cx="9144003" cy="50852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64"/>
          <p:cNvPicPr preferRelativeResize="0"/>
          <p:nvPr/>
        </p:nvPicPr>
        <p:blipFill rotWithShape="1">
          <a:blip r:embed="rId3">
            <a:alphaModFix/>
          </a:blip>
          <a:srcRect t="10865"/>
          <a:stretch/>
        </p:blipFill>
        <p:spPr>
          <a:xfrm>
            <a:off x="0" y="0"/>
            <a:ext cx="9144003" cy="509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65"/>
          <p:cNvPicPr preferRelativeResize="0"/>
          <p:nvPr/>
        </p:nvPicPr>
        <p:blipFill rotWithShape="1">
          <a:blip r:embed="rId3">
            <a:alphaModFix/>
          </a:blip>
          <a:srcRect t="10801"/>
          <a:stretch/>
        </p:blipFill>
        <p:spPr>
          <a:xfrm>
            <a:off x="0" y="0"/>
            <a:ext cx="9144003" cy="50972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66"/>
          <p:cNvPicPr preferRelativeResize="0"/>
          <p:nvPr/>
        </p:nvPicPr>
        <p:blipFill rotWithShape="1">
          <a:blip r:embed="rId3">
            <a:alphaModFix/>
          </a:blip>
          <a:srcRect t="10793"/>
          <a:stretch/>
        </p:blipFill>
        <p:spPr>
          <a:xfrm>
            <a:off x="0" y="0"/>
            <a:ext cx="9144003" cy="5097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idx="4294967295"/>
          </p:nvPr>
        </p:nvSpPr>
        <p:spPr>
          <a:xfrm>
            <a:off x="594025" y="-22575"/>
            <a:ext cx="25749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500"/>
              <a:t>Final Product</a:t>
            </a:r>
            <a:endParaRPr sz="2500"/>
          </a:p>
        </p:txBody>
      </p:sp>
      <p:sp>
        <p:nvSpPr>
          <p:cNvPr id="219" name="Google Shape;219;p31"/>
          <p:cNvSpPr txBox="1">
            <a:spLocks noGrp="1"/>
          </p:cNvSpPr>
          <p:nvPr>
            <p:ph type="subTitle" idx="4294967295"/>
          </p:nvPr>
        </p:nvSpPr>
        <p:spPr>
          <a:xfrm>
            <a:off x="993513" y="519800"/>
            <a:ext cx="6916500" cy="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1"/>
                </a:solidFill>
              </a:rPr>
              <a:t>Dashboard aimed to assess teams and players transition tendencies</a:t>
            </a:r>
            <a:endParaRPr sz="1600">
              <a:solidFill>
                <a:schemeClr val="dk1"/>
              </a:solidFill>
            </a:endParaRPr>
          </a:p>
          <a:p>
            <a:pPr marL="0" lvl="0" indent="0" algn="l" rtl="0">
              <a:spcBef>
                <a:spcPts val="0"/>
              </a:spcBef>
              <a:spcAft>
                <a:spcPts val="0"/>
              </a:spcAft>
              <a:buNone/>
            </a:pPr>
            <a:r>
              <a:rPr lang="es" sz="1600">
                <a:solidFill>
                  <a:schemeClr val="dk1"/>
                </a:solidFill>
              </a:rPr>
              <a:t>Implemented using Streamlit</a:t>
            </a:r>
            <a:endParaRPr sz="1600">
              <a:solidFill>
                <a:schemeClr val="dk1"/>
              </a:solidFill>
            </a:endParaRPr>
          </a:p>
        </p:txBody>
      </p:sp>
      <p:pic>
        <p:nvPicPr>
          <p:cNvPr id="220" name="Google Shape;220;p31"/>
          <p:cNvPicPr preferRelativeResize="0"/>
          <p:nvPr/>
        </p:nvPicPr>
        <p:blipFill>
          <a:blip r:embed="rId3">
            <a:alphaModFix/>
          </a:blip>
          <a:stretch>
            <a:fillRect/>
          </a:stretch>
        </p:blipFill>
        <p:spPr>
          <a:xfrm>
            <a:off x="993525" y="1135200"/>
            <a:ext cx="7156941" cy="4008300"/>
          </a:xfrm>
          <a:prstGeom prst="rect">
            <a:avLst/>
          </a:prstGeom>
          <a:noFill/>
          <a:ln>
            <a:noFill/>
          </a:ln>
        </p:spPr>
      </p:pic>
      <p:grpSp>
        <p:nvGrpSpPr>
          <p:cNvPr id="221" name="Google Shape;221;p31"/>
          <p:cNvGrpSpPr/>
          <p:nvPr/>
        </p:nvGrpSpPr>
        <p:grpSpPr>
          <a:xfrm>
            <a:off x="1282100" y="475588"/>
            <a:ext cx="591900" cy="28425"/>
            <a:chOff x="1717525" y="1087975"/>
            <a:chExt cx="591900" cy="28425"/>
          </a:xfrm>
        </p:grpSpPr>
        <p:cxnSp>
          <p:nvCxnSpPr>
            <p:cNvPr id="222" name="Google Shape;222;p31"/>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223" name="Google Shape;223;p31"/>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sp>
        <p:nvSpPr>
          <p:cNvPr id="224" name="Google Shape;224;p31"/>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7"/>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Future Work</a:t>
            </a:r>
            <a:endParaRPr sz="2500"/>
          </a:p>
        </p:txBody>
      </p:sp>
      <p:sp>
        <p:nvSpPr>
          <p:cNvPr id="474" name="Google Shape;474;p67"/>
          <p:cNvSpPr txBox="1">
            <a:spLocks noGrp="1"/>
          </p:cNvSpPr>
          <p:nvPr>
            <p:ph type="body" idx="1"/>
          </p:nvPr>
        </p:nvSpPr>
        <p:spPr>
          <a:xfrm>
            <a:off x="1092800" y="1517875"/>
            <a:ext cx="6621900" cy="250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s" sz="1800">
                <a:solidFill>
                  <a:schemeClr val="dk1"/>
                </a:solidFill>
              </a:rPr>
              <a:t>Clean up data collection </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s" sz="1800">
                <a:solidFill>
                  <a:schemeClr val="dk1"/>
                </a:solidFill>
              </a:rPr>
              <a:t>Assess where teams are getting their shots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s" sz="1800">
                <a:solidFill>
                  <a:schemeClr val="dk1"/>
                </a:solidFill>
              </a:rPr>
              <a:t>Include links to videos</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s" sz="1800">
                <a:solidFill>
                  <a:schemeClr val="dk1"/>
                </a:solidFill>
              </a:rPr>
              <a:t>Assess teams/players using a machine learning model</a:t>
            </a:r>
            <a:endParaRPr sz="1800">
              <a:solidFill>
                <a:schemeClr val="dk1"/>
              </a:solidFill>
            </a:endParaRPr>
          </a:p>
        </p:txBody>
      </p:sp>
      <p:sp>
        <p:nvSpPr>
          <p:cNvPr id="475" name="Google Shape;475;p67"/>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title"/>
          </p:nvPr>
        </p:nvSpPr>
        <p:spPr>
          <a:xfrm>
            <a:off x="1289700" y="1846450"/>
            <a:ext cx="6564600" cy="1388700"/>
          </a:xfrm>
          <a:prstGeom prst="rect">
            <a:avLst/>
          </a:prstGeom>
        </p:spPr>
        <p:txBody>
          <a:bodyPr spcFirstLastPara="1" wrap="square" lIns="91425" tIns="91425" rIns="91425" bIns="91425" anchor="b" anchorCtr="0">
            <a:noAutofit/>
          </a:bodyPr>
          <a:lstStyle/>
          <a:p>
            <a:pPr marL="0" lvl="0" indent="0" algn="ctr" rtl="0">
              <a:lnSpc>
                <a:spcPct val="150000"/>
              </a:lnSpc>
              <a:spcBef>
                <a:spcPts val="0"/>
              </a:spcBef>
              <a:spcAft>
                <a:spcPts val="0"/>
              </a:spcAft>
              <a:buNone/>
            </a:pPr>
            <a:r>
              <a:rPr lang="es" sz="2800"/>
              <a:t>Thank you!</a:t>
            </a:r>
            <a:endParaRPr sz="2800"/>
          </a:p>
          <a:p>
            <a:pPr marL="0" lvl="0" indent="0" algn="ctr" rtl="0">
              <a:lnSpc>
                <a:spcPct val="150000"/>
              </a:lnSpc>
              <a:spcBef>
                <a:spcPts val="0"/>
              </a:spcBef>
              <a:spcAft>
                <a:spcPts val="0"/>
              </a:spcAft>
              <a:buNone/>
            </a:pPr>
            <a:r>
              <a:rPr lang="es" sz="2800"/>
              <a:t>Questions?</a:t>
            </a:r>
            <a:endParaRPr sz="2800"/>
          </a:p>
        </p:txBody>
      </p:sp>
      <p:sp>
        <p:nvSpPr>
          <p:cNvPr id="481" name="Google Shape;481;p68"/>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861625" y="515275"/>
            <a:ext cx="302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Data Collection</a:t>
            </a:r>
            <a:endParaRPr sz="2500"/>
          </a:p>
        </p:txBody>
      </p:sp>
      <p:sp>
        <p:nvSpPr>
          <p:cNvPr id="230" name="Google Shape;230;p32"/>
          <p:cNvSpPr txBox="1">
            <a:spLocks noGrp="1"/>
          </p:cNvSpPr>
          <p:nvPr>
            <p:ph type="body" idx="1"/>
          </p:nvPr>
        </p:nvSpPr>
        <p:spPr>
          <a:xfrm>
            <a:off x="1242750" y="1227625"/>
            <a:ext cx="6658500" cy="30975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s" sz="1700">
                <a:solidFill>
                  <a:schemeClr val="dk1"/>
                </a:solidFill>
              </a:rPr>
              <a:t>Download tracking data and event data from AWS S3 bucket </a:t>
            </a:r>
            <a:endParaRPr sz="1700">
              <a:solidFill>
                <a:schemeClr val="dk1"/>
              </a:solidFill>
            </a:endParaRPr>
          </a:p>
          <a:p>
            <a:pPr marL="457200" lvl="0" indent="-336550" algn="l" rtl="0">
              <a:lnSpc>
                <a:spcPct val="115000"/>
              </a:lnSpc>
              <a:spcBef>
                <a:spcPts val="1000"/>
              </a:spcBef>
              <a:spcAft>
                <a:spcPts val="0"/>
              </a:spcAft>
              <a:buClr>
                <a:schemeClr val="dk1"/>
              </a:buClr>
              <a:buSzPts val="1700"/>
              <a:buChar char="➔"/>
            </a:pPr>
            <a:r>
              <a:rPr lang="es" sz="1700">
                <a:solidFill>
                  <a:schemeClr val="dk1"/>
                </a:solidFill>
              </a:rPr>
              <a:t>Merge event data with play-by-by data from nba–api</a:t>
            </a:r>
            <a:endParaRPr sz="1700">
              <a:solidFill>
                <a:schemeClr val="dk1"/>
              </a:solidFill>
            </a:endParaRPr>
          </a:p>
          <a:p>
            <a:pPr marL="457200" lvl="0" indent="-336550" algn="l" rtl="0">
              <a:lnSpc>
                <a:spcPct val="115000"/>
              </a:lnSpc>
              <a:spcBef>
                <a:spcPts val="1000"/>
              </a:spcBef>
              <a:spcAft>
                <a:spcPts val="0"/>
              </a:spcAft>
              <a:buClr>
                <a:schemeClr val="dk1"/>
              </a:buClr>
              <a:buSzPts val="1700"/>
              <a:buChar char="➔"/>
            </a:pPr>
            <a:r>
              <a:rPr lang="es" sz="1700">
                <a:solidFill>
                  <a:schemeClr val="dk1"/>
                </a:solidFill>
              </a:rPr>
              <a:t>Extract every potential transition opportunity</a:t>
            </a:r>
            <a:endParaRPr sz="1700">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First 8 seconds of possessions beginning from a forced turnover, defensive rebound, or made field goal</a:t>
            </a:r>
            <a:endParaRPr>
              <a:solidFill>
                <a:schemeClr val="dk1"/>
              </a:solidFill>
            </a:endParaRPr>
          </a:p>
          <a:p>
            <a:pPr marL="457200" lvl="0" indent="-330200" algn="l" rtl="0">
              <a:lnSpc>
                <a:spcPct val="115000"/>
              </a:lnSpc>
              <a:spcBef>
                <a:spcPts val="1000"/>
              </a:spcBef>
              <a:spcAft>
                <a:spcPts val="0"/>
              </a:spcAft>
              <a:buClr>
                <a:schemeClr val="dk1"/>
              </a:buClr>
              <a:buSzPts val="1600"/>
              <a:buChar char="➔"/>
            </a:pPr>
            <a:r>
              <a:rPr lang="es" sz="1600">
                <a:solidFill>
                  <a:schemeClr val="dk1"/>
                </a:solidFill>
              </a:rPr>
              <a:t>Extract all drives</a:t>
            </a:r>
            <a:endParaRPr sz="1600">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Any time a player took at least 1 dribble</a:t>
            </a:r>
            <a:endParaRPr>
              <a:solidFill>
                <a:schemeClr val="dk1"/>
              </a:solidFill>
            </a:endParaRPr>
          </a:p>
          <a:p>
            <a:pPr marL="457200" lvl="0" indent="-330200" algn="l" rtl="0">
              <a:lnSpc>
                <a:spcPct val="115000"/>
              </a:lnSpc>
              <a:spcBef>
                <a:spcPts val="1000"/>
              </a:spcBef>
              <a:spcAft>
                <a:spcPts val="0"/>
              </a:spcAft>
              <a:buClr>
                <a:schemeClr val="dk1"/>
              </a:buClr>
              <a:buSzPts val="1600"/>
              <a:buChar char="➔"/>
            </a:pPr>
            <a:r>
              <a:rPr lang="es" sz="1600">
                <a:solidFill>
                  <a:schemeClr val="dk1"/>
                </a:solidFill>
              </a:rPr>
              <a:t>Extract all passes</a:t>
            </a:r>
            <a:endParaRPr sz="1600">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end of pass determined by the first ‘TOUCH’ event after the pass</a:t>
            </a:r>
            <a:endParaRPr>
              <a:solidFill>
                <a:schemeClr val="dk1"/>
              </a:solidFill>
            </a:endParaRPr>
          </a:p>
        </p:txBody>
      </p:sp>
      <p:sp>
        <p:nvSpPr>
          <p:cNvPr id="231" name="Google Shape;231;p32"/>
          <p:cNvSpPr/>
          <p:nvPr/>
        </p:nvSpPr>
        <p:spPr>
          <a:xfrm>
            <a:off x="4132800" y="1087975"/>
            <a:ext cx="911700" cy="26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32"/>
          <p:cNvGrpSpPr/>
          <p:nvPr/>
        </p:nvGrpSpPr>
        <p:grpSpPr>
          <a:xfrm>
            <a:off x="1717525" y="1087975"/>
            <a:ext cx="591900" cy="28425"/>
            <a:chOff x="1717525" y="1087975"/>
            <a:chExt cx="591900" cy="28425"/>
          </a:xfrm>
        </p:grpSpPr>
        <p:cxnSp>
          <p:nvCxnSpPr>
            <p:cNvPr id="233" name="Google Shape;233;p32"/>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234" name="Google Shape;234;p32"/>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sp>
        <p:nvSpPr>
          <p:cNvPr id="235" name="Google Shape;235;p32"/>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861625" y="515275"/>
            <a:ext cx="3027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a:t>Data Collection</a:t>
            </a:r>
            <a:endParaRPr sz="2500"/>
          </a:p>
        </p:txBody>
      </p:sp>
      <p:sp>
        <p:nvSpPr>
          <p:cNvPr id="241" name="Google Shape;241;p33"/>
          <p:cNvSpPr txBox="1">
            <a:spLocks noGrp="1"/>
          </p:cNvSpPr>
          <p:nvPr>
            <p:ph type="body" idx="1"/>
          </p:nvPr>
        </p:nvSpPr>
        <p:spPr>
          <a:xfrm>
            <a:off x="1242750" y="1227600"/>
            <a:ext cx="6658500" cy="13893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Char char="➔"/>
            </a:pPr>
            <a:r>
              <a:rPr lang="es" sz="1700">
                <a:solidFill>
                  <a:schemeClr val="dk1"/>
                </a:solidFill>
              </a:rPr>
              <a:t>Summarize each transition opportunity possession</a:t>
            </a:r>
            <a:endParaRPr sz="1700">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 of passes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 of drives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trigger: defensive rebound, turnover, made shot</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s">
                <a:solidFill>
                  <a:schemeClr val="dk1"/>
                </a:solidFill>
              </a:rPr>
              <a:t>outcome: shot, no shot, non-shooting foul, turnover, stoppage</a:t>
            </a:r>
            <a:endParaRPr>
              <a:solidFill>
                <a:schemeClr val="dk1"/>
              </a:solidFill>
            </a:endParaRPr>
          </a:p>
        </p:txBody>
      </p:sp>
      <p:sp>
        <p:nvSpPr>
          <p:cNvPr id="242" name="Google Shape;242;p33"/>
          <p:cNvSpPr/>
          <p:nvPr/>
        </p:nvSpPr>
        <p:spPr>
          <a:xfrm>
            <a:off x="4132800" y="1087975"/>
            <a:ext cx="911700" cy="26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33"/>
          <p:cNvGrpSpPr/>
          <p:nvPr/>
        </p:nvGrpSpPr>
        <p:grpSpPr>
          <a:xfrm>
            <a:off x="1717525" y="1087975"/>
            <a:ext cx="591900" cy="28425"/>
            <a:chOff x="1717525" y="1087975"/>
            <a:chExt cx="591900" cy="28425"/>
          </a:xfrm>
        </p:grpSpPr>
        <p:cxnSp>
          <p:nvCxnSpPr>
            <p:cNvPr id="244" name="Google Shape;244;p33"/>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245" name="Google Shape;245;p33"/>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sp>
        <p:nvSpPr>
          <p:cNvPr id="246" name="Google Shape;246;p33"/>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txBox="1"/>
          <p:nvPr/>
        </p:nvSpPr>
        <p:spPr>
          <a:xfrm>
            <a:off x="1242750" y="2627275"/>
            <a:ext cx="6807300" cy="19401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000"/>
              </a:spcBef>
              <a:spcAft>
                <a:spcPts val="0"/>
              </a:spcAft>
              <a:buClr>
                <a:schemeClr val="dk1"/>
              </a:buClr>
              <a:buSzPts val="1700"/>
              <a:buFont typeface="Ubuntu Light"/>
              <a:buChar char="➔"/>
            </a:pPr>
            <a:r>
              <a:rPr lang="es" sz="1700">
                <a:solidFill>
                  <a:schemeClr val="dk1"/>
                </a:solidFill>
                <a:latin typeface="Ubuntu Light"/>
                <a:ea typeface="Ubuntu Light"/>
                <a:cs typeface="Ubuntu Light"/>
                <a:sym typeface="Ubuntu Light"/>
              </a:rPr>
              <a:t>Summarize each drive and pass</a:t>
            </a:r>
            <a:endParaRPr sz="1700">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start location</a:t>
            </a:r>
            <a:endParaRPr>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end location</a:t>
            </a:r>
            <a:endParaRPr>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driver/passer</a:t>
            </a:r>
            <a:endParaRPr>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 of defenders passed</a:t>
            </a:r>
            <a:endParaRPr>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pass/drive type</a:t>
            </a:r>
            <a:endParaRPr>
              <a:solidFill>
                <a:schemeClr val="dk1"/>
              </a:solidFill>
              <a:latin typeface="Ubuntu Light"/>
              <a:ea typeface="Ubuntu Light"/>
              <a:cs typeface="Ubuntu Light"/>
              <a:sym typeface="Ubuntu Light"/>
            </a:endParaRPr>
          </a:p>
          <a:p>
            <a:pPr marL="914400" lvl="1" indent="-317500" algn="l" rtl="0">
              <a:lnSpc>
                <a:spcPct val="115000"/>
              </a:lnSpc>
              <a:spcBef>
                <a:spcPts val="0"/>
              </a:spcBef>
              <a:spcAft>
                <a:spcPts val="0"/>
              </a:spcAft>
              <a:buClr>
                <a:schemeClr val="dk1"/>
              </a:buClr>
              <a:buSzPts val="1400"/>
              <a:buFont typeface="Ubuntu Light"/>
              <a:buChar char="◆"/>
            </a:pPr>
            <a:r>
              <a:rPr lang="es">
                <a:solidFill>
                  <a:schemeClr val="dk1"/>
                </a:solidFill>
                <a:latin typeface="Ubuntu Light"/>
                <a:ea typeface="Ubuntu Light"/>
                <a:cs typeface="Ubuntu Light"/>
                <a:sym typeface="Ubuntu Light"/>
              </a:rPr>
              <a:t>paint touch (based on end location, for drives only)</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a:spLocks noGrp="1"/>
          </p:cNvSpPr>
          <p:nvPr>
            <p:ph type="title" idx="4294967295"/>
          </p:nvPr>
        </p:nvSpPr>
        <p:spPr>
          <a:xfrm>
            <a:off x="917325" y="-22600"/>
            <a:ext cx="26217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Data Collection</a:t>
            </a:r>
            <a:endParaRPr sz="2400"/>
          </a:p>
        </p:txBody>
      </p:sp>
      <p:sp>
        <p:nvSpPr>
          <p:cNvPr id="253" name="Google Shape;253;p34"/>
          <p:cNvSpPr txBox="1">
            <a:spLocks noGrp="1"/>
          </p:cNvSpPr>
          <p:nvPr>
            <p:ph type="subTitle" idx="4294967295"/>
          </p:nvPr>
        </p:nvSpPr>
        <p:spPr>
          <a:xfrm>
            <a:off x="701013" y="519825"/>
            <a:ext cx="6916500" cy="6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1"/>
                </a:solidFill>
              </a:rPr>
              <a:t>2022 Playoff Transition Statistics</a:t>
            </a:r>
            <a:endParaRPr sz="1600">
              <a:solidFill>
                <a:schemeClr val="dk1"/>
              </a:solidFill>
            </a:endParaRPr>
          </a:p>
        </p:txBody>
      </p:sp>
      <p:grpSp>
        <p:nvGrpSpPr>
          <p:cNvPr id="254" name="Google Shape;254;p34"/>
          <p:cNvGrpSpPr/>
          <p:nvPr/>
        </p:nvGrpSpPr>
        <p:grpSpPr>
          <a:xfrm>
            <a:off x="1282100" y="475588"/>
            <a:ext cx="591900" cy="28425"/>
            <a:chOff x="1717525" y="1087975"/>
            <a:chExt cx="591900" cy="28425"/>
          </a:xfrm>
        </p:grpSpPr>
        <p:cxnSp>
          <p:nvCxnSpPr>
            <p:cNvPr id="255" name="Google Shape;255;p34"/>
            <p:cNvCxnSpPr/>
            <p:nvPr/>
          </p:nvCxnSpPr>
          <p:spPr>
            <a:xfrm>
              <a:off x="1717525" y="1116400"/>
              <a:ext cx="591900" cy="0"/>
            </a:xfrm>
            <a:prstGeom prst="straightConnector1">
              <a:avLst/>
            </a:prstGeom>
            <a:noFill/>
            <a:ln w="38100" cap="flat" cmpd="sng">
              <a:solidFill>
                <a:schemeClr val="accent1"/>
              </a:solidFill>
              <a:prstDash val="solid"/>
              <a:round/>
              <a:headEnd type="none" w="med" len="med"/>
              <a:tailEnd type="none" w="med" len="med"/>
            </a:ln>
          </p:spPr>
        </p:cxnSp>
        <p:cxnSp>
          <p:nvCxnSpPr>
            <p:cNvPr id="256" name="Google Shape;256;p34"/>
            <p:cNvCxnSpPr/>
            <p:nvPr/>
          </p:nvCxnSpPr>
          <p:spPr>
            <a:xfrm>
              <a:off x="1717525" y="1087975"/>
              <a:ext cx="591900" cy="0"/>
            </a:xfrm>
            <a:prstGeom prst="straightConnector1">
              <a:avLst/>
            </a:prstGeom>
            <a:noFill/>
            <a:ln w="38100" cap="flat" cmpd="sng">
              <a:solidFill>
                <a:schemeClr val="accent1"/>
              </a:solidFill>
              <a:prstDash val="solid"/>
              <a:round/>
              <a:headEnd type="none" w="med" len="med"/>
              <a:tailEnd type="none" w="med" len="med"/>
            </a:ln>
          </p:spPr>
        </p:cxnSp>
      </p:grpSp>
      <p:sp>
        <p:nvSpPr>
          <p:cNvPr id="257" name="Google Shape;257;p34"/>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34"/>
          <p:cNvPicPr preferRelativeResize="0"/>
          <p:nvPr/>
        </p:nvPicPr>
        <p:blipFill rotWithShape="1">
          <a:blip r:embed="rId3">
            <a:alphaModFix/>
          </a:blip>
          <a:srcRect t="11410"/>
          <a:stretch/>
        </p:blipFill>
        <p:spPr>
          <a:xfrm>
            <a:off x="701025" y="876575"/>
            <a:ext cx="7741926" cy="4286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2126550" y="1899775"/>
            <a:ext cx="4890900" cy="1131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s" sz="3200"/>
              <a:t>Data Analysis: Clustering</a:t>
            </a:r>
            <a:endParaRPr sz="3200"/>
          </a:p>
        </p:txBody>
      </p:sp>
      <p:sp>
        <p:nvSpPr>
          <p:cNvPr id="264" name="Google Shape;264;p35"/>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ctrTitle"/>
          </p:nvPr>
        </p:nvSpPr>
        <p:spPr>
          <a:xfrm>
            <a:off x="994878" y="194152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a:solidFill>
                  <a:schemeClr val="dk1"/>
                </a:solidFill>
              </a:rPr>
              <a:t>Passing</a:t>
            </a:r>
            <a:endParaRPr sz="2000">
              <a:solidFill>
                <a:schemeClr val="dk1"/>
              </a:solidFill>
            </a:endParaRPr>
          </a:p>
        </p:txBody>
      </p:sp>
      <p:sp>
        <p:nvSpPr>
          <p:cNvPr id="270" name="Google Shape;270;p36"/>
          <p:cNvSpPr txBox="1">
            <a:spLocks noGrp="1"/>
          </p:cNvSpPr>
          <p:nvPr>
            <p:ph type="subTitle" idx="1"/>
          </p:nvPr>
        </p:nvSpPr>
        <p:spPr>
          <a:xfrm>
            <a:off x="800150" y="2586225"/>
            <a:ext cx="3542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1"/>
                </a:solidFill>
              </a:rPr>
              <a:t>Defined 10 different types of passes</a:t>
            </a:r>
            <a:endParaRPr sz="1600">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k-means clustering with k = 10</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features: start location, end location</a:t>
            </a:r>
            <a:endParaRPr>
              <a:solidFill>
                <a:schemeClr val="dk1"/>
              </a:solidFill>
            </a:endParaRPr>
          </a:p>
          <a:p>
            <a:pPr marL="0" lvl="0" indent="0" algn="l" rtl="0">
              <a:spcBef>
                <a:spcPts val="0"/>
              </a:spcBef>
              <a:spcAft>
                <a:spcPts val="0"/>
              </a:spcAft>
              <a:buNone/>
            </a:pPr>
            <a:endParaRPr sz="1300">
              <a:solidFill>
                <a:schemeClr val="dk1"/>
              </a:solidFill>
            </a:endParaRPr>
          </a:p>
        </p:txBody>
      </p:sp>
      <p:sp>
        <p:nvSpPr>
          <p:cNvPr id="271" name="Google Shape;271;p36"/>
          <p:cNvSpPr txBox="1">
            <a:spLocks noGrp="1"/>
          </p:cNvSpPr>
          <p:nvPr>
            <p:ph type="ctrTitle" idx="2"/>
          </p:nvPr>
        </p:nvSpPr>
        <p:spPr>
          <a:xfrm>
            <a:off x="4818378" y="194152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000">
                <a:solidFill>
                  <a:schemeClr val="dk1"/>
                </a:solidFill>
              </a:rPr>
              <a:t>Driving</a:t>
            </a:r>
            <a:endParaRPr sz="2000">
              <a:solidFill>
                <a:schemeClr val="dk1"/>
              </a:solidFill>
            </a:endParaRPr>
          </a:p>
        </p:txBody>
      </p:sp>
      <p:sp>
        <p:nvSpPr>
          <p:cNvPr id="272" name="Google Shape;272;p36"/>
          <p:cNvSpPr txBox="1">
            <a:spLocks noGrp="1"/>
          </p:cNvSpPr>
          <p:nvPr>
            <p:ph type="subTitle" idx="3"/>
          </p:nvPr>
        </p:nvSpPr>
        <p:spPr>
          <a:xfrm>
            <a:off x="4818375" y="2586225"/>
            <a:ext cx="36411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1"/>
                </a:solidFill>
              </a:rPr>
              <a:t>Defined 8 different types of drives</a:t>
            </a:r>
            <a:endParaRPr sz="1600">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k-means clustering with k = 8</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features: start location, end location</a:t>
            </a:r>
            <a:endParaRPr>
              <a:solidFill>
                <a:schemeClr val="dk1"/>
              </a:solidFill>
            </a:endParaRPr>
          </a:p>
        </p:txBody>
      </p:sp>
      <p:sp>
        <p:nvSpPr>
          <p:cNvPr id="273" name="Google Shape;273;p36"/>
          <p:cNvSpPr txBox="1">
            <a:spLocks noGrp="1"/>
          </p:cNvSpPr>
          <p:nvPr>
            <p:ph type="title" idx="4"/>
          </p:nvPr>
        </p:nvSpPr>
        <p:spPr>
          <a:xfrm>
            <a:off x="2713050" y="891700"/>
            <a:ext cx="37179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500"/>
              <a:t>Clustering</a:t>
            </a:r>
            <a:endParaRPr sz="2500"/>
          </a:p>
        </p:txBody>
      </p:sp>
      <p:sp>
        <p:nvSpPr>
          <p:cNvPr id="274" name="Google Shape;274;p36"/>
          <p:cNvSpPr/>
          <p:nvPr/>
        </p:nvSpPr>
        <p:spPr>
          <a:xfrm>
            <a:off x="8803826" y="62725"/>
            <a:ext cx="293531" cy="310862"/>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7FABFF"/>
      </a:accent1>
      <a:accent2>
        <a:srgbClr val="BAD1FD"/>
      </a:accent2>
      <a:accent3>
        <a:srgbClr val="114AB6"/>
      </a:accent3>
      <a:accent4>
        <a:srgbClr val="22478D"/>
      </a:accent4>
      <a:accent5>
        <a:srgbClr val="135CE7"/>
      </a:accent5>
      <a:accent6>
        <a:srgbClr val="B7C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3293</Words>
  <Application>Microsoft Macintosh PowerPoint</Application>
  <PresentationFormat>On-screen Show (16:9)</PresentationFormat>
  <Paragraphs>254</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Arvo</vt:lpstr>
      <vt:lpstr>Arial</vt:lpstr>
      <vt:lpstr>Ubuntu Light</vt:lpstr>
      <vt:lpstr>Bodoni</vt:lpstr>
      <vt:lpstr>Ubuntu</vt:lpstr>
      <vt:lpstr>Minimal Charm</vt:lpstr>
      <vt:lpstr>Teams in Transition</vt:lpstr>
      <vt:lpstr>About Me</vt:lpstr>
      <vt:lpstr>Motivation</vt:lpstr>
      <vt:lpstr>Final Product</vt:lpstr>
      <vt:lpstr>Data Collection</vt:lpstr>
      <vt:lpstr>Data Collection</vt:lpstr>
      <vt:lpstr>Data Collection</vt:lpstr>
      <vt:lpstr>Data Analysis: Clustering</vt:lpstr>
      <vt:lpstr>Passing</vt:lpstr>
      <vt:lpstr>Types of Passes</vt:lpstr>
      <vt:lpstr>Types of Drives</vt:lpstr>
      <vt:lpstr>Data Analysis:  Pass Locations</vt:lpstr>
      <vt:lpstr>PowerPoint Presentation</vt:lpstr>
      <vt:lpstr>PowerPoint Presentation</vt:lpstr>
      <vt:lpstr>PowerPoint Presentation</vt:lpstr>
      <vt:lpstr>Data Analysis:  Pass and Drive Production</vt:lpstr>
      <vt:lpstr>Passing</vt:lpstr>
      <vt:lpstr>Data Analysis:  Team Pass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  Team Drive Production</vt:lpstr>
      <vt:lpstr>PowerPoint Presentation</vt:lpstr>
      <vt:lpstr>PowerPoint Presentation</vt:lpstr>
      <vt:lpstr>PowerPoint Presentation</vt:lpstr>
      <vt:lpstr>PowerPoint Presentation</vt:lpstr>
      <vt:lpstr>Data Analysis:  Individual Drive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in Transition</dc:title>
  <cp:lastModifiedBy>Emma Ritcey</cp:lastModifiedBy>
  <cp:revision>1</cp:revision>
  <dcterms:modified xsi:type="dcterms:W3CDTF">2023-09-16T11:48:10Z</dcterms:modified>
</cp:coreProperties>
</file>